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안녕하세요. Korean Senior Life Campus, KSLC를 소개할 수 있어 감사드립니다.</a:t>
            </a:r>
          </a:p>
          <a:p>
            <a:r>
              <a:t>오늘은 시니어 생활 속에서 자주 부딪히는 건강, 공공혜택, 주거, 교통 문제를 KSLC가 어떻게 한국어로 도와드리는지 말씀드리겠습니다.</a:t>
            </a:r>
          </a:p>
          <a:p>
            <a:r>
              <a:t>저희 상담과 안내는 무료입니다. 오늘 설명을 들으시며 본인이나 가족에게 필요한 분야가 있는지 편하게 생각해 보시면 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시니어분들의 어려움은 정보가 전혀 없어서라기보다, 정보가 흩어져 있고 영어 절차가 복잡해서 생기는 경우가 많습니다.</a:t>
            </a:r>
          </a:p>
          <a:p>
            <a:r>
              <a:t>기관 편지를 받았는데 의미를 모르거나, 전화했지만 연결되지 않거나, 어디서부터 시작해야 할지 몰라 포기하는 일이 있습니다.</a:t>
            </a:r>
          </a:p>
          <a:p>
            <a:r>
              <a:t>또 주거 문제는 소득과 건강, 교통 문제와 함께 나타나는 경우가 많습니다. KSLC는 문제 하나만 떼어 보지 않고 필요한 다음 단계를 함께 정리합니다.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KSLC는 학교처럼 수업만 하는 기관이 아니라, 시니어 생활의 여러 문제를 안내하는 커뮤니티 내비게이션 센터입니다.</a:t>
            </a:r>
          </a:p>
          <a:p>
            <a:r>
              <a:t>첫째, 복잡한 내용을 한국어로 쉽게 설명합니다. 둘째, 필요한 기관을 찾아 연결합니다. 셋째, 연결한 뒤에도 다음 단계가 진행되는지 확인합니다.</a:t>
            </a:r>
          </a:p>
          <a:p>
            <a:r>
              <a:t>저희가 모든 서비스를 직접 제공하는 것은 아닙니다. 대신 어디로 가야 하는지 함께 찾고, 시니어분이 중간에서 길을 잃지 않도록 돕습니다.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KSLC는 건강과 의료, 공공혜택, 주거, 교통, 기관 편지 이해, 지역자원 연결을 함께 살펴봅니다.</a:t>
            </a:r>
          </a:p>
          <a:p>
            <a:r>
              <a:t>오늘 모든 제도를 자세히 설명하기보다는, 어떤 질문을 KSLC에 가져오실 수 있는지 보여드리겠습니다.</a:t>
            </a:r>
          </a:p>
          <a:p>
            <a:r>
              <a:t>본인에게 해당하는 분야가 하나라도 있다면 설명회 후 상담지원 신청서에 체크해 주시면 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건강과 공공혜택은 서로 연결되어 있지만, 각각 담당 기관과 규칙이 달라 혼란스럽습니다.</a:t>
            </a:r>
          </a:p>
          <a:p>
            <a:r>
              <a:t>KSLC는 Medicare와 Medi-Cal의 기본 정보, SSI·CalFresh·IHSS 같은 혜택의 신청이나 갱신 절차, 기관 편지의 의미를 함께 정리합니다.</a:t>
            </a:r>
          </a:p>
          <a:p>
            <a:r>
              <a:t>다만 의료 판단이나 자격 최종 결정은 의료진과 정부기관의 역할입니다. 저희는 필요한 질문을 정리하고 해당 전문기관으로 안전하게 연결합니다.</a:t>
            </a:r>
          </a:p>
          <a:p>
            <a:r>
              <a:t>예상 발표 시간: 약 1분 40초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주거 상담에서 가장 중요한 것은 정확한 기대를 갖는 것입니다. KSLC가 빈집이나 입주를 보장할 수는 없습니다.</a:t>
            </a:r>
          </a:p>
          <a:p>
            <a:r>
              <a:t>대신 현재 어떤 주거 정보가 있는지 확인하고, 관심목록이나 대기명단의 차이를 설명하고, 신청에 필요한 서류와 다음 행동을 준비하도록 돕습니다.</a:t>
            </a:r>
          </a:p>
          <a:p>
            <a:r>
              <a:t>기회가 열렸을 때 놓치지 않도록 준비하고, 신청 후 진행 상황을 확인하는 것이 KSLC 주거상담의 핵심입니다.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교통이 없으면 병원 진료나 장보기 같은 기본 생활도 어려워집니다. KSLC는 지역과 상황에 맞는 교통자원을 함께 확인합니다.</a:t>
            </a:r>
          </a:p>
          <a:p>
            <a:r>
              <a:t>또 마음의 어려움이나 가정 문제는 혼자 참고 계시기보다 전문 상담기관, 교회, 비영리기관 등 적절한 자원과 연결되는 것이 중요합니다.</a:t>
            </a:r>
          </a:p>
          <a:p>
            <a:r>
              <a:t>생명이나 안전이 위급한 상황은 911, 정서적 위기상담은 988을 이용해야 합니다. KSLC는 일반 상담과 자원 연결을 담당합니다.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상담 절차는 어렵지 않습니다. 먼저 전화하거나 방문해서 궁금한 점을 말씀해 주세요.</a:t>
            </a:r>
          </a:p>
          <a:p>
            <a:r>
              <a:t>그다음 현재 상황과 필요한 정보를 함께 확인합니다. 필요한 경우 관련 기관으로 연결하고, 무엇을 준비하고 언제 다시 확인할지 정리합니다.</a:t>
            </a:r>
          </a:p>
          <a:p>
            <a:r>
              <a:t>KSLC의 따뜻한 연결은 전화번호 하나를 알려드리고 끝내는 것이 아니라, 다음 행동을 이해하고 실제로 이어가도록 돕는 것입니다.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많은 상담은 기관에서 받은 영어 편지 한 장에서 시작합니다. 편지를 이해하지 못해 미루면 기한을 놓칠 수 있습니다.</a:t>
            </a:r>
          </a:p>
          <a:p>
            <a:r>
              <a:t>KSLC는 먼저 어떤 편지인지, 언제까지 무엇을 해야 하는지, 어떤 서류가 필요한지 확인합니다. 그리고 담당 기관에 물어볼 질문을 정리해 연결합니다.</a:t>
            </a:r>
          </a:p>
          <a:p>
            <a:r>
              <a:t>작은 질문처럼 보여도 괜찮습니다. 빨리 가져오실수록 다음 선택을 준비하기가 쉽습니다.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상담을 오실 때는 신분증, 기관에서 받은 편지나 통지서, 그리고 궁금한 내용을 적은 메모를 준비하시면 좋습니다.</a:t>
            </a:r>
          </a:p>
          <a:p>
            <a:r>
              <a:t>다만 신청서에는 사회보장번호, 은행정보, 의료기록 원본 같은 민감정보를 적지 마십시오. 웹폼에도 올리지 않는 것이 안전합니다.</a:t>
            </a:r>
          </a:p>
          <a:p>
            <a:r>
              <a:t>KSLC는 상담에 필요한 정보만 최소한으로 받고, 동의 없이 개인정보를 공유하지 않는 것을 원칙으로 합니다.</a:t>
            </a:r>
          </a:p>
          <a:p>
            <a:r>
              <a:t>예상 발표 시간: 약 1분 20초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오늘 상담이 필요하신 분은 현장 상담지원 신청서를 작성해 주세요.</a:t>
            </a:r>
          </a:p>
          <a:p>
            <a:r>
              <a:t>이름과 전화번호, 연락하기 좋은 시간, 상담받고 싶은 분야만 표시하셔도 됩니다. 자세한 사정을 모두 적으실 필요는 없습니다.</a:t>
            </a:r>
          </a:p>
          <a:p>
            <a:r>
              <a:t>작성한 신청서는 KSLC 담당자에게 제출해 주세요. 이후 연락드릴 때 필요한 내용을 함께 확인하겠습니다.</a:t>
            </a:r>
          </a:p>
          <a:p>
            <a:r>
              <a:t>예상 발표 시간: 약 1분 20초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끝으로 기억해 주실 것은 하나입니다. 혼자 고민하지 마시고 KSLC에 먼저 물어보십시오.</a:t>
            </a:r>
          </a:p>
          <a:p>
            <a:r>
              <a:t>대표전화는 657-239-0226이고, 웹사이트는 kslcampus.org입니다. 화면의 QR 코드를 휴대전화 카메라로 찍으셔도 됩니다.</a:t>
            </a:r>
          </a:p>
          <a:p>
            <a:r>
              <a:t>설명회가 끝난 뒤 브로셔와 상담지원 신청서를 받아 가시고, 질문이 있으신 분은 편하게 말씀해 주세요. 감사합니다.</a:t>
            </a:r>
          </a:p>
          <a:p>
            <a:r>
              <a:t>예상 발표 시간: 약 1분 30초. 이후 질의응답 2~3분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194C2AD1-864E-4A02-A3B7-DD54670A38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85F2BB0D-35EE-486E-B7E5-365788527D2F}"/>
              </a:ext>
            </a:extLst>
          </p:cNvPr>
          <p:cNvSpPr>
            <a:spLocks noGrp="1"/>
          </p:cNvSpPr>
          <p:nvPr/>
        </p:nvSpPr>
        <p:spPr>
          <a:xfrm>
            <a:off x="749281" y="328612"/>
            <a:ext cx="4978438" cy="1752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18" name="그림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2457" y="723899"/>
            <a:ext cx="2515482" cy="857250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E9718CA-1BDE-47CC-8B92-CA942C4F4FB7}"/>
              </a:ext>
            </a:extLst>
          </p:cNvPr>
          <p:cNvSpPr>
            <a:spLocks noGrp="1"/>
          </p:cNvSpPr>
          <p:nvPr/>
        </p:nvSpPr>
        <p:spPr>
          <a:xfrm>
            <a:off x="3723304" y="771524"/>
            <a:ext cx="1680963" cy="5524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E2A47"/>
                </a:solidFill>
              </a:defRPr>
            </a:pPr>
            <a:r>
              <a:rPr sz="1400" b="1" dirty="0">
                <a:solidFill>
                  <a:srgbClr val="0E2A47"/>
                </a:solidFill>
              </a:rPr>
              <a:t>KOREAN SENIOR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C9FAEEB-A347-41D7-9BB1-F651A9C2F163}"/>
              </a:ext>
            </a:extLst>
          </p:cNvPr>
          <p:cNvSpPr>
            <a:spLocks noGrp="1"/>
          </p:cNvSpPr>
          <p:nvPr/>
        </p:nvSpPr>
        <p:spPr>
          <a:xfrm>
            <a:off x="3723303" y="1057275"/>
            <a:ext cx="1680963" cy="49167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0E2A47"/>
                </a:solidFill>
              </a:defRPr>
            </a:pPr>
            <a:r>
              <a:rPr sz="1400" b="1" dirty="0">
                <a:solidFill>
                  <a:srgbClr val="0E2A47"/>
                </a:solidFill>
              </a:rPr>
              <a:t>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0B98558-D8E4-4BC5-A760-AD1B0E7C8476}"/>
              </a:ext>
            </a:extLst>
          </p:cNvPr>
          <p:cNvSpPr>
            <a:spLocks noGrp="1"/>
          </p:cNvSpPr>
          <p:nvPr/>
        </p:nvSpPr>
        <p:spPr>
          <a:xfrm>
            <a:off x="723900" y="20764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C8A44D"/>
                </a:solidFill>
              </a:defRPr>
            </a:pPr>
            <a:endParaRPr sz="2025" b="1" dirty="0">
              <a:solidFill>
                <a:srgbClr val="C8A44D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2DFFCB6-6C61-4A0C-BDBF-763864C5D985}"/>
              </a:ext>
            </a:extLst>
          </p:cNvPr>
          <p:cNvSpPr>
            <a:spLocks noGrp="1"/>
          </p:cNvSpPr>
          <p:nvPr/>
        </p:nvSpPr>
        <p:spPr>
          <a:xfrm>
            <a:off x="723900" y="2647950"/>
            <a:ext cx="68580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The First Place Korean Seniors Turn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97D49C9-A256-48C0-930F-FDFAEDD00539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809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Korean help for health, benefits, housing, and transportation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D11E791-575F-4203-B546-9B45BE8390BA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257550" cy="2895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CE7252C-572C-47B2-90AC-5D6566892CA4}"/>
              </a:ext>
            </a:extLst>
          </p:cNvPr>
          <p:cNvSpPr>
            <a:spLocks noGrp="1"/>
          </p:cNvSpPr>
          <p:nvPr/>
        </p:nvSpPr>
        <p:spPr>
          <a:xfrm>
            <a:off x="8334375" y="264795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3D7A31"/>
                </a:solidFill>
              </a:defRPr>
            </a:pPr>
            <a:r>
              <a:rPr sz="2100" b="1">
                <a:solidFill>
                  <a:srgbClr val="3D7A31"/>
                </a:solidFill>
              </a:rPr>
              <a:t>All Consultations Are Free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96ECFB2-2850-4697-8F6C-097B7DDDA7B2}"/>
              </a:ext>
            </a:extLst>
          </p:cNvPr>
          <p:cNvSpPr>
            <a:spLocks noGrp="1"/>
          </p:cNvSpPr>
          <p:nvPr/>
        </p:nvSpPr>
        <p:spPr>
          <a:xfrm>
            <a:off x="8334375" y="3352800"/>
            <a:ext cx="2743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00" b="1">
                <a:solidFill>
                  <a:srgbClr val="0E2A47"/>
                </a:solidFill>
              </a:defRPr>
            </a:pPr>
            <a:r>
              <a:rPr sz="2400" b="1">
                <a:solidFill>
                  <a:srgbClr val="0E2A47"/>
                </a:solidFill>
              </a:rPr>
              <a:t>657) 239-0226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E93B631-79EE-4D8D-948B-9F5AA0DCF034}"/>
              </a:ext>
            </a:extLst>
          </p:cNvPr>
          <p:cNvSpPr>
            <a:spLocks noGrp="1"/>
          </p:cNvSpPr>
          <p:nvPr/>
        </p:nvSpPr>
        <p:spPr>
          <a:xfrm>
            <a:off x="8334375" y="4010025"/>
            <a:ext cx="2743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0E2A47"/>
                </a:solidFill>
              </a:defRPr>
            </a:pPr>
            <a:r>
              <a:rPr sz="1575" b="1">
                <a:solidFill>
                  <a:srgbClr val="0E2A47"/>
                </a:solidFill>
              </a:rPr>
              <a:t>www.kslcampus.org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F2344AD-6E33-43A2-AF09-5D011DEF1921}"/>
              </a:ext>
            </a:extLst>
          </p:cNvPr>
          <p:cNvSpPr>
            <a:spLocks noGrp="1"/>
          </p:cNvSpPr>
          <p:nvPr/>
        </p:nvSpPr>
        <p:spPr>
          <a:xfrm>
            <a:off x="762000" y="609600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C8A44D"/>
                </a:solidFill>
              </a:defRPr>
            </a:pPr>
            <a:r>
              <a:rPr sz="1275" b="0">
                <a:solidFill>
                  <a:srgbClr val="C8A44D"/>
                </a:solidFill>
              </a:rPr>
              <a:t>A Community Before a Campus.</a:t>
            </a:r>
          </a:p>
        </p:txBody>
      </p:sp>
    </p:spTree>
    <p:extLst>
      <p:ext uri="{BB962C8B-B14F-4D97-AF65-F5344CB8AC3E}">
        <p14:creationId xmlns:p14="http://schemas.microsoft.com/office/powerpoint/2010/main" val="197532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AE57318F-1C43-4037-B0D4-DE4025D7AA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55FAC97A-E516-4B08-9DB6-0FFD26DAF95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Help Is Available—but Knowing Where to Start Is Hard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509ADB-60FB-431A-84DC-D82D0C3B998A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F3481DE-396E-4625-B537-5256998FE1B3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02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37405A2-107C-42D6-A64F-E23A11C76673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D21BFEE-1045-4AA1-B599-F25934B52BFF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CC1164-FC54-4D24-A231-2369F17EFC86}"/>
              </a:ext>
            </a:extLst>
          </p:cNvPr>
          <p:cNvSpPr>
            <a:spLocks noGrp="1"/>
          </p:cNvSpPr>
          <p:nvPr/>
        </p:nvSpPr>
        <p:spPr>
          <a:xfrm>
            <a:off x="800100" y="1314450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333333"/>
                </a:solidFill>
              </a:defRPr>
            </a:pPr>
            <a:r>
              <a:rPr sz="1950" b="0">
                <a:solidFill>
                  <a:srgbClr val="333333"/>
                </a:solidFill>
              </a:rPr>
              <a:t>Many programs exist, but navigating them alone can be difficult.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3CBB2221-7837-4F36-B3FF-7C026B2DFE31}"/>
              </a:ext>
            </a:extLst>
          </p:cNvPr>
          <p:cNvSpPr>
            <a:spLocks noGrp="1"/>
          </p:cNvSpPr>
          <p:nvPr/>
        </p:nvSpPr>
        <p:spPr>
          <a:xfrm>
            <a:off x="895350" y="21336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3C8AA56-8C5E-4F57-96E6-7BE05F4CC793}"/>
              </a:ext>
            </a:extLst>
          </p:cNvPr>
          <p:cNvSpPr>
            <a:spLocks noGrp="1"/>
          </p:cNvSpPr>
          <p:nvPr/>
        </p:nvSpPr>
        <p:spPr>
          <a:xfrm>
            <a:off x="895350" y="2152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7E17145-7619-4222-A290-FAE408CA1761}"/>
              </a:ext>
            </a:extLst>
          </p:cNvPr>
          <p:cNvSpPr>
            <a:spLocks noGrp="1"/>
          </p:cNvSpPr>
          <p:nvPr/>
        </p:nvSpPr>
        <p:spPr>
          <a:xfrm>
            <a:off x="1733550" y="2066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Official Letters Are Hard to Understand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E25469-69DA-400A-A8E6-58D0D7C11352}"/>
              </a:ext>
            </a:extLst>
          </p:cNvPr>
          <p:cNvSpPr>
            <a:spLocks noGrp="1"/>
          </p:cNvSpPr>
          <p:nvPr/>
        </p:nvSpPr>
        <p:spPr>
          <a:xfrm>
            <a:off x="5524500" y="2066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English notices can make the meaning and next steps unclear.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022836-3929-4869-B644-203FCE322FB1}"/>
              </a:ext>
            </a:extLst>
          </p:cNvPr>
          <p:cNvSpPr>
            <a:spLocks noGrp="1"/>
          </p:cNvSpPr>
          <p:nvPr/>
        </p:nvSpPr>
        <p:spPr>
          <a:xfrm>
            <a:off x="895350" y="327660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16468AA-8ADA-4E02-A1AB-0C94C2B95859}"/>
              </a:ext>
            </a:extLst>
          </p:cNvPr>
          <p:cNvSpPr>
            <a:spLocks noGrp="1"/>
          </p:cNvSpPr>
          <p:nvPr/>
        </p:nvSpPr>
        <p:spPr>
          <a:xfrm>
            <a:off x="895350" y="3295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2D2EAF-0A5A-420A-8F23-7D2BF38C27AC}"/>
              </a:ext>
            </a:extLst>
          </p:cNvPr>
          <p:cNvSpPr>
            <a:spLocks noGrp="1"/>
          </p:cNvSpPr>
          <p:nvPr/>
        </p:nvSpPr>
        <p:spPr>
          <a:xfrm>
            <a:off x="1733550" y="3209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Calling the Right Office Is Difficult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1D992FC-2064-4E71-8086-6DE8FC5EAC1D}"/>
              </a:ext>
            </a:extLst>
          </p:cNvPr>
          <p:cNvSpPr>
            <a:spLocks noGrp="1"/>
          </p:cNvSpPr>
          <p:nvPr/>
        </p:nvSpPr>
        <p:spPr>
          <a:xfrm>
            <a:off x="5524500" y="3209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It can be hard to know whom to call or what to ask.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593B30B-DFCA-4525-9508-05C93F97CDC0}"/>
              </a:ext>
            </a:extLst>
          </p:cNvPr>
          <p:cNvSpPr>
            <a:spLocks noGrp="1"/>
          </p:cNvSpPr>
          <p:nvPr/>
        </p:nvSpPr>
        <p:spPr>
          <a:xfrm>
            <a:off x="895350" y="44196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D61C473-820F-44C9-A91E-104A420CB639}"/>
              </a:ext>
            </a:extLst>
          </p:cNvPr>
          <p:cNvSpPr>
            <a:spLocks noGrp="1"/>
          </p:cNvSpPr>
          <p:nvPr/>
        </p:nvSpPr>
        <p:spPr>
          <a:xfrm>
            <a:off x="895350" y="4438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66A0131-5F50-4BFD-8CE6-44311AB7403B}"/>
              </a:ext>
            </a:extLst>
          </p:cNvPr>
          <p:cNvSpPr>
            <a:spLocks noGrp="1"/>
          </p:cNvSpPr>
          <p:nvPr/>
        </p:nvSpPr>
        <p:spPr>
          <a:xfrm>
            <a:off x="1733550" y="4352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One Challenge Often Leads to Another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E7688DD-06E9-4E7E-97C8-267B16E498D9}"/>
              </a:ext>
            </a:extLst>
          </p:cNvPr>
          <p:cNvSpPr>
            <a:spLocks noGrp="1"/>
          </p:cNvSpPr>
          <p:nvPr/>
        </p:nvSpPr>
        <p:spPr>
          <a:xfrm>
            <a:off x="5524500" y="4352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Health, income, housing, and transportation are interconnected.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E345FE14-BC5C-4958-853A-314AF85C4FFE}"/>
              </a:ext>
            </a:extLst>
          </p:cNvPr>
          <p:cNvSpPr>
            <a:spLocks noGrp="1"/>
          </p:cNvSpPr>
          <p:nvPr/>
        </p:nvSpPr>
        <p:spPr>
          <a:xfrm>
            <a:off x="857250" y="5715000"/>
            <a:ext cx="10287000" cy="457200"/>
          </a:xfrm>
          <a:prstGeom prst="roundRect">
            <a:avLst>
              <a:gd name="adj" fmla="val 16667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81A89EC-95CD-4305-9CC5-DD2E5C7909B9}"/>
              </a:ext>
            </a:extLst>
          </p:cNvPr>
          <p:cNvSpPr>
            <a:spLocks noGrp="1"/>
          </p:cNvSpPr>
          <p:nvPr/>
        </p:nvSpPr>
        <p:spPr>
          <a:xfrm>
            <a:off x="1047750" y="5743575"/>
            <a:ext cx="990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3D7A31"/>
                </a:solidFill>
              </a:defRPr>
            </a:pPr>
            <a:r>
              <a:rPr sz="1725" b="1">
                <a:solidFill>
                  <a:srgbClr val="3D7A31"/>
                </a:solidFill>
              </a:rPr>
              <a:t>KSLC stays with you—from your first question through the next step.</a:t>
            </a:r>
          </a:p>
        </p:txBody>
      </p:sp>
    </p:spTree>
    <p:extLst>
      <p:ext uri="{BB962C8B-B14F-4D97-AF65-F5344CB8AC3E}">
        <p14:creationId xmlns:p14="http://schemas.microsoft.com/office/powerpoint/2010/main" val="43770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65850096-D7C1-48FD-93A6-5A8C12FEEB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3">
            <a:extLst>
              <a:ext uri="{FF2B5EF4-FFF2-40B4-BE49-F238E27FC236}">
                <a16:creationId xmlns:a16="http://schemas.microsoft.com/office/drawing/2014/main" id="{CCF9E366-C25E-4210-998E-552EFEA8F498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KSLC Is a Korean-Language Senior Navigation Center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84D7D09-063B-40F4-BE4B-DAF7DEFED506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B091050-D771-4C5B-99FA-B612F68F3613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03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DA1E5F5-B9E7-4C29-B18C-E7CFCD23C1EF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9162BA1-3A09-423D-A5B7-25863E928CC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pic>
        <p:nvPicPr>
          <p:cNvPr id="25" name="그림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838" y="1476375"/>
            <a:ext cx="3689375" cy="12573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4178174B-F0C7-483C-BCDE-AC6C8A109267}"/>
              </a:ext>
            </a:extLst>
          </p:cNvPr>
          <p:cNvSpPr>
            <a:spLocks noGrp="1"/>
          </p:cNvSpPr>
          <p:nvPr/>
        </p:nvSpPr>
        <p:spPr>
          <a:xfrm>
            <a:off x="5143500" y="1543050"/>
            <a:ext cx="38100" cy="36004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29D761-C62F-40E4-B16D-1C155F50E576}"/>
              </a:ext>
            </a:extLst>
          </p:cNvPr>
          <p:cNvSpPr>
            <a:spLocks noGrp="1"/>
          </p:cNvSpPr>
          <p:nvPr/>
        </p:nvSpPr>
        <p:spPr>
          <a:xfrm>
            <a:off x="5676900" y="161925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We Explain Things Clearly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D9456E-AF3C-42DC-BB0C-BCC14F6BD237}"/>
              </a:ext>
            </a:extLst>
          </p:cNvPr>
          <p:cNvSpPr>
            <a:spLocks noGrp="1"/>
          </p:cNvSpPr>
          <p:nvPr/>
        </p:nvSpPr>
        <p:spPr>
          <a:xfrm>
            <a:off x="5676900" y="213360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We explain complex programs and agency letters in Korean.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7DD394C-747D-4B36-8029-BD5993778307}"/>
              </a:ext>
            </a:extLst>
          </p:cNvPr>
          <p:cNvSpPr>
            <a:spLocks noGrp="1"/>
          </p:cNvSpPr>
          <p:nvPr/>
        </p:nvSpPr>
        <p:spPr>
          <a:xfrm>
            <a:off x="5676900" y="3048000"/>
            <a:ext cx="523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We Connect You to the Right Help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459D3EA-AEFF-4659-86F7-EA97354C8DC5}"/>
              </a:ext>
            </a:extLst>
          </p:cNvPr>
          <p:cNvSpPr>
            <a:spLocks noGrp="1"/>
          </p:cNvSpPr>
          <p:nvPr/>
        </p:nvSpPr>
        <p:spPr>
          <a:xfrm>
            <a:off x="5676900" y="356235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We identify agencies and services that fit your needs.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E7E672-2BD0-4903-9FB7-9009BD37284F}"/>
              </a:ext>
            </a:extLst>
          </p:cNvPr>
          <p:cNvSpPr>
            <a:spLocks noGrp="1"/>
          </p:cNvSpPr>
          <p:nvPr/>
        </p:nvSpPr>
        <p:spPr>
          <a:xfrm>
            <a:off x="5676900" y="4476750"/>
            <a:ext cx="523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We Follow Up After the Referral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8082EC7-95D2-4EB6-9B37-6B49A04F5FEC}"/>
              </a:ext>
            </a:extLst>
          </p:cNvPr>
          <p:cNvSpPr>
            <a:spLocks noGrp="1"/>
          </p:cNvSpPr>
          <p:nvPr/>
        </p:nvSpPr>
        <p:spPr>
          <a:xfrm>
            <a:off x="5676900" y="499110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We check that the next steps are moving forward.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B3555C-7590-4AD9-977D-87BE6B4D6DA8}"/>
              </a:ext>
            </a:extLst>
          </p:cNvPr>
          <p:cNvSpPr>
            <a:spLocks noGrp="1"/>
          </p:cNvSpPr>
          <p:nvPr/>
        </p:nvSpPr>
        <p:spPr>
          <a:xfrm>
            <a:off x="857250" y="3476625"/>
            <a:ext cx="3714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475" b="1">
                <a:solidFill>
                  <a:srgbClr val="3D7A31"/>
                </a:solidFill>
              </a:defRPr>
            </a:pPr>
            <a:r>
              <a:rPr sz="2475" b="1">
                <a:solidFill>
                  <a:srgbClr val="3D7A31"/>
                </a:solidFill>
              </a:rPr>
              <a:t>The first place Korean seniors turn.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F0C9CFB-5F3B-4FC1-AA71-EE926773FFB0}"/>
              </a:ext>
            </a:extLst>
          </p:cNvPr>
          <p:cNvSpPr>
            <a:spLocks noGrp="1"/>
          </p:cNvSpPr>
          <p:nvPr/>
        </p:nvSpPr>
        <p:spPr>
          <a:xfrm>
            <a:off x="857250" y="4591050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8A44D"/>
                </a:solidFill>
              </a:defRPr>
            </a:pPr>
            <a:r>
              <a:rPr sz="1650" b="1">
                <a:solidFill>
                  <a:srgbClr val="C8A44D"/>
                </a:solidFill>
              </a:rPr>
              <a:t>Consultation · Guidance · Connection · Follow-Up</a:t>
            </a:r>
          </a:p>
        </p:txBody>
      </p:sp>
    </p:spTree>
    <p:extLst>
      <p:ext uri="{BB962C8B-B14F-4D97-AF65-F5344CB8AC3E}">
        <p14:creationId xmlns:p14="http://schemas.microsoft.com/office/powerpoint/2010/main" val="201291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21311DE3-849E-4D85-BD4A-E24A721508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4">
            <a:extLst>
              <a:ext uri="{FF2B5EF4-FFF2-40B4-BE49-F238E27FC236}">
                <a16:creationId xmlns:a16="http://schemas.microsoft.com/office/drawing/2014/main" id="{6FD5724F-BC37-4FD8-A45F-8C72B4250457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Six Essential Areas of Daily Life—All in One Place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0F5B2B9-2D81-4712-84FB-6B86BBBC7B32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A24F62E-5D30-4FA5-ADF1-19977E30E4EC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04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D3CD216-0E84-4CFE-8DED-DEC71761514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66CAF0A-7A06-4065-9FEE-069576BF1FAB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A6A4B8F-0143-40CE-8580-8AD9EEE55FFD}"/>
              </a:ext>
            </a:extLst>
          </p:cNvPr>
          <p:cNvSpPr>
            <a:spLocks noGrp="1"/>
          </p:cNvSpPr>
          <p:nvPr/>
        </p:nvSpPr>
        <p:spPr>
          <a:xfrm>
            <a:off x="742950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5C1EA311-AEF2-4A4B-826F-F46716D62AA6}"/>
              </a:ext>
            </a:extLst>
          </p:cNvPr>
          <p:cNvSpPr>
            <a:spLocks noGrp="1"/>
          </p:cNvSpPr>
          <p:nvPr/>
        </p:nvSpPr>
        <p:spPr>
          <a:xfrm>
            <a:off x="971550" y="180022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5151ADA-D4CD-4989-855B-57EACA796ABC}"/>
              </a:ext>
            </a:extLst>
          </p:cNvPr>
          <p:cNvSpPr>
            <a:spLocks noGrp="1"/>
          </p:cNvSpPr>
          <p:nvPr/>
        </p:nvSpPr>
        <p:spPr>
          <a:xfrm>
            <a:off x="971550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CE9F4A9-3EA5-4CB7-A8E8-69BCAC9284D8}"/>
              </a:ext>
            </a:extLst>
          </p:cNvPr>
          <p:cNvSpPr>
            <a:spLocks noGrp="1"/>
          </p:cNvSpPr>
          <p:nvPr/>
        </p:nvSpPr>
        <p:spPr>
          <a:xfrm>
            <a:off x="1581150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Health Care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B5EBBA8-BA60-4E13-AF6B-DA2D0B960792}"/>
              </a:ext>
            </a:extLst>
          </p:cNvPr>
          <p:cNvSpPr>
            <a:spLocks noGrp="1"/>
          </p:cNvSpPr>
          <p:nvPr/>
        </p:nvSpPr>
        <p:spPr>
          <a:xfrm>
            <a:off x="1009650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Medical and health education resources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3A0130F-C7FB-4416-97B8-FE70C3104DD4}"/>
              </a:ext>
            </a:extLst>
          </p:cNvPr>
          <p:cNvSpPr>
            <a:spLocks noGrp="1"/>
          </p:cNvSpPr>
          <p:nvPr/>
        </p:nvSpPr>
        <p:spPr>
          <a:xfrm>
            <a:off x="4524375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44AA9B9-8530-4262-911C-E263A3917586}"/>
              </a:ext>
            </a:extLst>
          </p:cNvPr>
          <p:cNvSpPr>
            <a:spLocks noGrp="1"/>
          </p:cNvSpPr>
          <p:nvPr/>
        </p:nvSpPr>
        <p:spPr>
          <a:xfrm>
            <a:off x="4752975" y="1800225"/>
            <a:ext cx="457200" cy="4572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E8B623-F9D7-43A7-B758-FC0AC9675361}"/>
              </a:ext>
            </a:extLst>
          </p:cNvPr>
          <p:cNvSpPr>
            <a:spLocks noGrp="1"/>
          </p:cNvSpPr>
          <p:nvPr/>
        </p:nvSpPr>
        <p:spPr>
          <a:xfrm>
            <a:off x="4752975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7956EF0-2EE9-4C7D-8642-7DA3CE156621}"/>
              </a:ext>
            </a:extLst>
          </p:cNvPr>
          <p:cNvSpPr>
            <a:spLocks noGrp="1"/>
          </p:cNvSpPr>
          <p:nvPr/>
        </p:nvSpPr>
        <p:spPr>
          <a:xfrm>
            <a:off x="5362575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Public Benefits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6053704-1EA2-448A-B724-E8EC18F2D2F3}"/>
              </a:ext>
            </a:extLst>
          </p:cNvPr>
          <p:cNvSpPr>
            <a:spLocks noGrp="1"/>
          </p:cNvSpPr>
          <p:nvPr/>
        </p:nvSpPr>
        <p:spPr>
          <a:xfrm>
            <a:off x="4791075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Medi-Cal·SSI·CalFresh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D56FD41-A855-4D52-BECD-35EBCE5F4A01}"/>
              </a:ext>
            </a:extLst>
          </p:cNvPr>
          <p:cNvSpPr>
            <a:spLocks noGrp="1"/>
          </p:cNvSpPr>
          <p:nvPr/>
        </p:nvSpPr>
        <p:spPr>
          <a:xfrm>
            <a:off x="8305800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3537194-B932-4397-94A2-61CECDB697B6}"/>
              </a:ext>
            </a:extLst>
          </p:cNvPr>
          <p:cNvSpPr>
            <a:spLocks noGrp="1"/>
          </p:cNvSpPr>
          <p:nvPr/>
        </p:nvSpPr>
        <p:spPr>
          <a:xfrm>
            <a:off x="8534400" y="180022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A1F1F6C-68FF-4C42-93C3-51C7DBA7E65C}"/>
              </a:ext>
            </a:extLst>
          </p:cNvPr>
          <p:cNvSpPr>
            <a:spLocks noGrp="1"/>
          </p:cNvSpPr>
          <p:nvPr/>
        </p:nvSpPr>
        <p:spPr>
          <a:xfrm>
            <a:off x="8534400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D91A05A-A0FD-4085-9043-C205DBF13DE5}"/>
              </a:ext>
            </a:extLst>
          </p:cNvPr>
          <p:cNvSpPr>
            <a:spLocks noGrp="1"/>
          </p:cNvSpPr>
          <p:nvPr/>
        </p:nvSpPr>
        <p:spPr>
          <a:xfrm>
            <a:off x="9144000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Housing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96C62F2-EFE5-4258-B8B7-09FE0A8A4A3F}"/>
              </a:ext>
            </a:extLst>
          </p:cNvPr>
          <p:cNvSpPr>
            <a:spLocks noGrp="1"/>
          </p:cNvSpPr>
          <p:nvPr/>
        </p:nvSpPr>
        <p:spPr>
          <a:xfrm>
            <a:off x="8572500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Affordable housing and application preparation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0DCDA80-A0D9-4EFC-82C6-C5DB83F682AA}"/>
              </a:ext>
            </a:extLst>
          </p:cNvPr>
          <p:cNvSpPr>
            <a:spLocks noGrp="1"/>
          </p:cNvSpPr>
          <p:nvPr/>
        </p:nvSpPr>
        <p:spPr>
          <a:xfrm>
            <a:off x="742950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725EF19-573D-40FC-B629-ED50D361F472}"/>
              </a:ext>
            </a:extLst>
          </p:cNvPr>
          <p:cNvSpPr>
            <a:spLocks noGrp="1"/>
          </p:cNvSpPr>
          <p:nvPr/>
        </p:nvSpPr>
        <p:spPr>
          <a:xfrm>
            <a:off x="971550" y="376237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85DEB4C-F152-4434-8E8E-327CC025D1C4}"/>
              </a:ext>
            </a:extLst>
          </p:cNvPr>
          <p:cNvSpPr>
            <a:spLocks noGrp="1"/>
          </p:cNvSpPr>
          <p:nvPr/>
        </p:nvSpPr>
        <p:spPr>
          <a:xfrm>
            <a:off x="971550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8AE1781-991E-43DC-A91E-27A9F5B4D5CA}"/>
              </a:ext>
            </a:extLst>
          </p:cNvPr>
          <p:cNvSpPr>
            <a:spLocks noGrp="1"/>
          </p:cNvSpPr>
          <p:nvPr/>
        </p:nvSpPr>
        <p:spPr>
          <a:xfrm>
            <a:off x="1581150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Transportation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EA91E10-AD9B-4E80-8C23-902870CBF7FA}"/>
              </a:ext>
            </a:extLst>
          </p:cNvPr>
          <p:cNvSpPr>
            <a:spLocks noGrp="1"/>
          </p:cNvSpPr>
          <p:nvPr/>
        </p:nvSpPr>
        <p:spPr>
          <a:xfrm>
            <a:off x="1009650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Transportation for medical visits and shopping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219DDED-F6FE-42D9-BBC7-37D95EB541AD}"/>
              </a:ext>
            </a:extLst>
          </p:cNvPr>
          <p:cNvSpPr>
            <a:spLocks noGrp="1"/>
          </p:cNvSpPr>
          <p:nvPr/>
        </p:nvSpPr>
        <p:spPr>
          <a:xfrm>
            <a:off x="4524375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F44514CD-E661-4300-9396-C8418172ED99}"/>
              </a:ext>
            </a:extLst>
          </p:cNvPr>
          <p:cNvSpPr>
            <a:spLocks noGrp="1"/>
          </p:cNvSpPr>
          <p:nvPr/>
        </p:nvSpPr>
        <p:spPr>
          <a:xfrm>
            <a:off x="4752975" y="3762375"/>
            <a:ext cx="457200" cy="4572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588C977-6666-4887-A800-AFFCD1320425}"/>
              </a:ext>
            </a:extLst>
          </p:cNvPr>
          <p:cNvSpPr>
            <a:spLocks noGrp="1"/>
          </p:cNvSpPr>
          <p:nvPr/>
        </p:nvSpPr>
        <p:spPr>
          <a:xfrm>
            <a:off x="4752975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5E1070-089F-4307-9AAA-E8F95FF690F0}"/>
              </a:ext>
            </a:extLst>
          </p:cNvPr>
          <p:cNvSpPr>
            <a:spLocks noGrp="1"/>
          </p:cNvSpPr>
          <p:nvPr/>
        </p:nvSpPr>
        <p:spPr>
          <a:xfrm>
            <a:off x="5362575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Agency Letters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EA091FF-227D-408D-9349-5DBDE9E18F34}"/>
              </a:ext>
            </a:extLst>
          </p:cNvPr>
          <p:cNvSpPr>
            <a:spLocks noGrp="1"/>
          </p:cNvSpPr>
          <p:nvPr/>
        </p:nvSpPr>
        <p:spPr>
          <a:xfrm>
            <a:off x="4791075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Understanding notices and next steps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64D519D3-7CE9-41A4-BD2A-F73241C699B0}"/>
              </a:ext>
            </a:extLst>
          </p:cNvPr>
          <p:cNvSpPr>
            <a:spLocks noGrp="1"/>
          </p:cNvSpPr>
          <p:nvPr/>
        </p:nvSpPr>
        <p:spPr>
          <a:xfrm>
            <a:off x="8305800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94D0208-92B9-442D-AB62-23872EBC69D6}"/>
              </a:ext>
            </a:extLst>
          </p:cNvPr>
          <p:cNvSpPr>
            <a:spLocks noGrp="1"/>
          </p:cNvSpPr>
          <p:nvPr/>
        </p:nvSpPr>
        <p:spPr>
          <a:xfrm>
            <a:off x="8534400" y="376237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9C71859-2AA7-4962-9FB5-FD39CA9CCF8E}"/>
              </a:ext>
            </a:extLst>
          </p:cNvPr>
          <p:cNvSpPr>
            <a:spLocks noGrp="1"/>
          </p:cNvSpPr>
          <p:nvPr/>
        </p:nvSpPr>
        <p:spPr>
          <a:xfrm>
            <a:off x="8534400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34C776E-2F0D-41D9-BF51-A3886B2D627C}"/>
              </a:ext>
            </a:extLst>
          </p:cNvPr>
          <p:cNvSpPr>
            <a:spLocks noGrp="1"/>
          </p:cNvSpPr>
          <p:nvPr/>
        </p:nvSpPr>
        <p:spPr>
          <a:xfrm>
            <a:off x="9144000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Community Resources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406A9D6-685B-4101-9EB4-5CA2DC6CD735}"/>
              </a:ext>
            </a:extLst>
          </p:cNvPr>
          <p:cNvSpPr>
            <a:spLocks noGrp="1"/>
          </p:cNvSpPr>
          <p:nvPr/>
        </p:nvSpPr>
        <p:spPr>
          <a:xfrm>
            <a:off x="8572500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Counseling, churches, and nonprofits</a:t>
            </a:r>
          </a:p>
        </p:txBody>
      </p:sp>
    </p:spTree>
    <p:extLst>
      <p:ext uri="{BB962C8B-B14F-4D97-AF65-F5344CB8AC3E}">
        <p14:creationId xmlns:p14="http://schemas.microsoft.com/office/powerpoint/2010/main" val="155440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EB577F83-BA3C-425E-9C91-7AC74F7D5A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5">
            <a:extLst>
              <a:ext uri="{FF2B5EF4-FFF2-40B4-BE49-F238E27FC236}">
                <a16:creationId xmlns:a16="http://schemas.microsoft.com/office/drawing/2014/main" id="{A53EEE1D-B272-4986-A9E0-277CAF7CE0E1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We Simplify Health Care and Public Benefits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D423C4-0281-4350-8E88-E8EC5DFB3F45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C76179E-A447-4ADA-8D76-14CD9F7ABA9F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05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9A6F0BA-3E0C-418D-8E04-88E95CA0372A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D9F218B-B97E-4F34-ABC0-D30D06E7A8DB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574DE11-1CFE-49ED-B13D-F8F0111D9B2A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76200" cy="666750"/>
          </a:xfrm>
          <a:prstGeom prst="rect">
            <a:avLst/>
          </a:prstGeom>
          <a:solidFill>
            <a:srgbClr val="3D7A31"/>
          </a:solidFill>
          <a:ln w="0">
            <a:noFill/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4E2506D-ADDD-4972-B124-F7CABA492A11}"/>
              </a:ext>
            </a:extLst>
          </p:cNvPr>
          <p:cNvSpPr>
            <a:spLocks noGrp="1"/>
          </p:cNvSpPr>
          <p:nvPr/>
        </p:nvSpPr>
        <p:spPr>
          <a:xfrm>
            <a:off x="1181100" y="15240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Health Care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DC9E47-4388-4D36-9D18-15D72E61F2D4}"/>
              </a:ext>
            </a:extLst>
          </p:cNvPr>
          <p:cNvSpPr>
            <a:spLocks noGrp="1"/>
          </p:cNvSpPr>
          <p:nvPr/>
        </p:nvSpPr>
        <p:spPr>
          <a:xfrm>
            <a:off x="3797680" y="1418684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600" b="0">
                <a:solidFill>
                  <a:srgbClr val="333333"/>
                </a:solidFill>
              </a:rPr>
              <a:t>Guidance on Medicare, Medi-Cal, medical services, and health education resources.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60A4EAC-4541-4F4B-AD08-69524591EF78}"/>
              </a:ext>
            </a:extLst>
          </p:cNvPr>
          <p:cNvSpPr>
            <a:spLocks noGrp="1"/>
          </p:cNvSpPr>
          <p:nvPr/>
        </p:nvSpPr>
        <p:spPr>
          <a:xfrm>
            <a:off x="876300" y="2476500"/>
            <a:ext cx="76200" cy="6667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B72AA4E-0471-4488-A433-50784317BB34}"/>
              </a:ext>
            </a:extLst>
          </p:cNvPr>
          <p:cNvSpPr>
            <a:spLocks noGrp="1"/>
          </p:cNvSpPr>
          <p:nvPr/>
        </p:nvSpPr>
        <p:spPr>
          <a:xfrm>
            <a:off x="1181100" y="245745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Public Benefits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A0EF5A3-B2F5-4DA7-AF6C-534CE7AF29A4}"/>
              </a:ext>
            </a:extLst>
          </p:cNvPr>
          <p:cNvSpPr>
            <a:spLocks noGrp="1"/>
          </p:cNvSpPr>
          <p:nvPr/>
        </p:nvSpPr>
        <p:spPr>
          <a:xfrm>
            <a:off x="3797680" y="2324100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600" b="0">
                <a:solidFill>
                  <a:srgbClr val="333333"/>
                </a:solidFill>
              </a:rPr>
              <a:t>Guidance with applications and renewals for SSI, CalFresh, IHSS, and more.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F9DFAF6-B123-464B-A8DD-771478B7C546}"/>
              </a:ext>
            </a:extLst>
          </p:cNvPr>
          <p:cNvSpPr>
            <a:spLocks noGrp="1"/>
          </p:cNvSpPr>
          <p:nvPr/>
        </p:nvSpPr>
        <p:spPr>
          <a:xfrm>
            <a:off x="876300" y="3409950"/>
            <a:ext cx="76200" cy="666750"/>
          </a:xfrm>
          <a:prstGeom prst="rect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9AD6322-331A-4BF1-9112-2761F5CB51A2}"/>
              </a:ext>
            </a:extLst>
          </p:cNvPr>
          <p:cNvSpPr>
            <a:spLocks noGrp="1"/>
          </p:cNvSpPr>
          <p:nvPr/>
        </p:nvSpPr>
        <p:spPr>
          <a:xfrm>
            <a:off x="1181100" y="33909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Agency Letters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EEEDA54-6063-470E-897C-DE8DFCD3267E}"/>
              </a:ext>
            </a:extLst>
          </p:cNvPr>
          <p:cNvSpPr>
            <a:spLocks noGrp="1"/>
          </p:cNvSpPr>
          <p:nvPr/>
        </p:nvSpPr>
        <p:spPr>
          <a:xfrm>
            <a:off x="3771900" y="3248025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600" b="0">
                <a:solidFill>
                  <a:srgbClr val="333333"/>
                </a:solidFill>
              </a:rPr>
              <a:t>We review what a notice means, its deadline, and the next action to take.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A9D5686-2782-4D8D-BE6F-3C01B2CFD54E}"/>
              </a:ext>
            </a:extLst>
          </p:cNvPr>
          <p:cNvSpPr>
            <a:spLocks noGrp="1"/>
          </p:cNvSpPr>
          <p:nvPr/>
        </p:nvSpPr>
        <p:spPr>
          <a:xfrm>
            <a:off x="857250" y="4762500"/>
            <a:ext cx="10287000" cy="1066800"/>
          </a:xfrm>
          <a:prstGeom prst="roundRect">
            <a:avLst>
              <a:gd name="adj" fmla="val 10714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35CB41-3B4E-4E98-846E-67968A809938}"/>
              </a:ext>
            </a:extLst>
          </p:cNvPr>
          <p:cNvSpPr>
            <a:spLocks noGrp="1"/>
          </p:cNvSpPr>
          <p:nvPr/>
        </p:nvSpPr>
        <p:spPr>
          <a:xfrm>
            <a:off x="1162050" y="49720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Important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9F062E7-C86D-464C-9DE5-703E5A1C4CE2}"/>
              </a:ext>
            </a:extLst>
          </p:cNvPr>
          <p:cNvSpPr>
            <a:spLocks noGrp="1"/>
          </p:cNvSpPr>
          <p:nvPr/>
        </p:nvSpPr>
        <p:spPr>
          <a:xfrm>
            <a:off x="2333625" y="4886325"/>
            <a:ext cx="828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KSLC does not replace medical professionals or government agencies.</a:t>
            </a:r>
          </a:p>
          <a:p>
            <a:pPr algn="l">
              <a:buNone/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When expert judgment is needed, we connect you with the appropriate provider.</a:t>
            </a:r>
          </a:p>
        </p:txBody>
      </p:sp>
    </p:spTree>
    <p:extLst>
      <p:ext uri="{BB962C8B-B14F-4D97-AF65-F5344CB8AC3E}">
        <p14:creationId xmlns:p14="http://schemas.microsoft.com/office/powerpoint/2010/main" val="125660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BD023365-E3F1-4821-B268-8B676A803B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6">
            <a:extLst>
              <a:ext uri="{FF2B5EF4-FFF2-40B4-BE49-F238E27FC236}">
                <a16:creationId xmlns:a16="http://schemas.microsoft.com/office/drawing/2014/main" id="{B0CB5356-970C-43AE-A5A4-97857A68FDEC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Housing Navigation Begins with Preparation and Connections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DA2D116-25FB-471B-8346-E748CD3A28F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F5D0A6-7702-461A-B45C-8BA833E3A93B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9DA3993-C1A0-4766-8EF9-D6EBC1714710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B8103C-D021-4F28-A70F-C0FD83A91093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10B08EE-9A65-465F-9B6D-BBF99B7B554B}"/>
              </a:ext>
            </a:extLst>
          </p:cNvPr>
          <p:cNvSpPr>
            <a:spLocks noGrp="1"/>
          </p:cNvSpPr>
          <p:nvPr/>
        </p:nvSpPr>
        <p:spPr>
          <a:xfrm>
            <a:off x="800100" y="1524000"/>
            <a:ext cx="3333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Affordable Housing Information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C968213-A691-4AE3-8AAF-2AEA0B7C3FC3}"/>
              </a:ext>
            </a:extLst>
          </p:cNvPr>
          <p:cNvSpPr>
            <a:spLocks noGrp="1"/>
          </p:cNvSpPr>
          <p:nvPr/>
        </p:nvSpPr>
        <p:spPr>
          <a:xfrm>
            <a:off x="800100" y="2095500"/>
            <a:ext cx="4095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We share currently available information on</a:t>
            </a:r>
          </a:p>
          <a:p>
            <a:pPr algn="l">
              <a:buNone/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interest lists, waitlists, and application schedules.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5CD2149-5BA5-4293-B474-19ABEE6540A1}"/>
              </a:ext>
            </a:extLst>
          </p:cNvPr>
          <p:cNvSpPr>
            <a:spLocks noGrp="1"/>
          </p:cNvSpPr>
          <p:nvPr/>
        </p:nvSpPr>
        <p:spPr>
          <a:xfrm>
            <a:off x="5381625" y="1466850"/>
            <a:ext cx="28575" cy="37147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43109281-9141-4736-9410-A9B3C04C6AC5}"/>
              </a:ext>
            </a:extLst>
          </p:cNvPr>
          <p:cNvSpPr>
            <a:spLocks noGrp="1"/>
          </p:cNvSpPr>
          <p:nvPr/>
        </p:nvSpPr>
        <p:spPr>
          <a:xfrm>
            <a:off x="5905500" y="15049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7488D28-4102-438E-80D3-653D4F277E16}"/>
              </a:ext>
            </a:extLst>
          </p:cNvPr>
          <p:cNvSpPr>
            <a:spLocks noGrp="1"/>
          </p:cNvSpPr>
          <p:nvPr/>
        </p:nvSpPr>
        <p:spPr>
          <a:xfrm>
            <a:off x="5905500" y="15240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9B58D7B-56DC-4F2D-B1DC-4459C35C7866}"/>
              </a:ext>
            </a:extLst>
          </p:cNvPr>
          <p:cNvSpPr>
            <a:spLocks noGrp="1"/>
          </p:cNvSpPr>
          <p:nvPr/>
        </p:nvSpPr>
        <p:spPr>
          <a:xfrm>
            <a:off x="6762750" y="15240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Review Your Situation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141C692-2615-4766-9FBC-647CFC22D716}"/>
              </a:ext>
            </a:extLst>
          </p:cNvPr>
          <p:cNvSpPr>
            <a:spLocks noGrp="1"/>
          </p:cNvSpPr>
          <p:nvPr/>
        </p:nvSpPr>
        <p:spPr>
          <a:xfrm>
            <a:off x="5905500" y="241935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7765226-A603-4AE0-A638-F18C226B19FA}"/>
              </a:ext>
            </a:extLst>
          </p:cNvPr>
          <p:cNvSpPr>
            <a:spLocks noGrp="1"/>
          </p:cNvSpPr>
          <p:nvPr/>
        </p:nvSpPr>
        <p:spPr>
          <a:xfrm>
            <a:off x="5905500" y="24384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81758B2-2D87-4AF4-9D84-B8823F9F679D}"/>
              </a:ext>
            </a:extLst>
          </p:cNvPr>
          <p:cNvSpPr>
            <a:spLocks noGrp="1"/>
          </p:cNvSpPr>
          <p:nvPr/>
        </p:nvSpPr>
        <p:spPr>
          <a:xfrm>
            <a:off x="6762750" y="24384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Prepare Documents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0A1B207-8111-4FCE-B2F9-A76B98125CB3}"/>
              </a:ext>
            </a:extLst>
          </p:cNvPr>
          <p:cNvSpPr>
            <a:spLocks noGrp="1"/>
          </p:cNvSpPr>
          <p:nvPr/>
        </p:nvSpPr>
        <p:spPr>
          <a:xfrm>
            <a:off x="5905500" y="33337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EA6CA3E-9AD6-44CA-B1D4-A6A50CF0ED74}"/>
              </a:ext>
            </a:extLst>
          </p:cNvPr>
          <p:cNvSpPr>
            <a:spLocks noGrp="1"/>
          </p:cNvSpPr>
          <p:nvPr/>
        </p:nvSpPr>
        <p:spPr>
          <a:xfrm>
            <a:off x="5905500" y="33528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77BC196-F4D9-4AF9-8198-D661B3153F74}"/>
              </a:ext>
            </a:extLst>
          </p:cNvPr>
          <p:cNvSpPr>
            <a:spLocks noGrp="1"/>
          </p:cNvSpPr>
          <p:nvPr/>
        </p:nvSpPr>
        <p:spPr>
          <a:xfrm>
            <a:off x="6762750" y="33528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Connect to Openings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78F47E76-743D-4CFB-8481-488052CBB99C}"/>
              </a:ext>
            </a:extLst>
          </p:cNvPr>
          <p:cNvSpPr>
            <a:spLocks noGrp="1"/>
          </p:cNvSpPr>
          <p:nvPr/>
        </p:nvSpPr>
        <p:spPr>
          <a:xfrm>
            <a:off x="5905500" y="424815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349A7E-DB5C-4AA5-B4CE-8FA80912933D}"/>
              </a:ext>
            </a:extLst>
          </p:cNvPr>
          <p:cNvSpPr>
            <a:spLocks noGrp="1"/>
          </p:cNvSpPr>
          <p:nvPr/>
        </p:nvSpPr>
        <p:spPr>
          <a:xfrm>
            <a:off x="5905500" y="42672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73915C6-2921-4952-B6F2-B762669AEEFE}"/>
              </a:ext>
            </a:extLst>
          </p:cNvPr>
          <p:cNvSpPr>
            <a:spLocks noGrp="1"/>
          </p:cNvSpPr>
          <p:nvPr/>
        </p:nvSpPr>
        <p:spPr>
          <a:xfrm>
            <a:off x="6762750" y="42672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Follow Up on Progress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C04C688E-56C4-460F-BB8E-6500165F0681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4095750" cy="1085850"/>
          </a:xfrm>
          <a:prstGeom prst="roundRect">
            <a:avLst>
              <a:gd name="adj" fmla="val 10526"/>
            </a:avLst>
          </a:prstGeom>
          <a:solidFill>
            <a:srgbClr val="F2E8CF"/>
          </a:solidFill>
          <a:ln w="0">
            <a:noFill/>
            <a:prstDash val="solid"/>
          </a:ln>
        </p:spPr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8FEC4D1-D375-4D73-A4B5-488D76BCB650}"/>
              </a:ext>
            </a:extLst>
          </p:cNvPr>
          <p:cNvSpPr>
            <a:spLocks noGrp="1"/>
          </p:cNvSpPr>
          <p:nvPr/>
        </p:nvSpPr>
        <p:spPr>
          <a:xfrm>
            <a:off x="1047750" y="426720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0E2A47"/>
                </a:solidFill>
              </a:defRPr>
            </a:pPr>
            <a:r>
              <a:rPr sz="1650" b="1">
                <a:solidFill>
                  <a:srgbClr val="0E2A47"/>
                </a:solidFill>
              </a:rPr>
              <a:t>What We Cannot Promise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A1B25CB-AA63-4D02-848B-4DC7CA0E5D14}"/>
              </a:ext>
            </a:extLst>
          </p:cNvPr>
          <p:cNvSpPr>
            <a:spLocks noGrp="1"/>
          </p:cNvSpPr>
          <p:nvPr/>
        </p:nvSpPr>
        <p:spPr>
          <a:xfrm>
            <a:off x="1047750" y="4657725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333333"/>
                </a:solidFill>
              </a:defRPr>
            </a:pPr>
            <a:r>
              <a:rPr sz="1425" b="0">
                <a:solidFill>
                  <a:srgbClr val="333333"/>
                </a:solidFill>
              </a:rPr>
              <a:t>Guaranteed placement · Shorter wait times · Eligibility approval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46519EE-4B7D-482C-9520-838D86BDE5EE}"/>
              </a:ext>
            </a:extLst>
          </p:cNvPr>
          <p:cNvSpPr>
            <a:spLocks noGrp="1"/>
          </p:cNvSpPr>
          <p:nvPr/>
        </p:nvSpPr>
        <p:spPr>
          <a:xfrm>
            <a:off x="857250" y="56197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3D7A31"/>
                </a:solidFill>
              </a:defRPr>
            </a:pPr>
            <a:r>
              <a:rPr sz="1800" b="1">
                <a:solidFill>
                  <a:srgbClr val="3D7A31"/>
                </a:solidFill>
              </a:rPr>
              <a:t>We help you be ready when an opportunity becomes available.</a:t>
            </a:r>
          </a:p>
        </p:txBody>
      </p:sp>
    </p:spTree>
    <p:extLst>
      <p:ext uri="{BB962C8B-B14F-4D97-AF65-F5344CB8AC3E}">
        <p14:creationId xmlns:p14="http://schemas.microsoft.com/office/powerpoint/2010/main" val="177139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BADE4A63-F4D2-4889-AFBB-E23199D188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7">
            <a:extLst>
              <a:ext uri="{FF2B5EF4-FFF2-40B4-BE49-F238E27FC236}">
                <a16:creationId xmlns:a16="http://schemas.microsoft.com/office/drawing/2014/main" id="{87030143-DB83-4D74-8DB6-E0CF8CDE785E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Connecting Transportation and Emotional Wellness Support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F3C8B38-C0A2-4DFA-97C7-D74C54205451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BDC3056-F1C7-45FF-B405-8F06147FB79C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07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CBACE8-A6BE-46B0-9415-523DCB9214A3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35D3237-9452-403B-8EFA-961C415565ED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F9E8CA8-81E0-4B92-BBB5-9D34036664DD}"/>
              </a:ext>
            </a:extLst>
          </p:cNvPr>
          <p:cNvSpPr>
            <a:spLocks noGrp="1"/>
          </p:cNvSpPr>
          <p:nvPr/>
        </p:nvSpPr>
        <p:spPr>
          <a:xfrm>
            <a:off x="762000" y="1581150"/>
            <a:ext cx="485775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ED61AD1-CACA-4FB7-BBF7-8D672451696C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09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0E2A47"/>
                </a:solidFill>
              </a:defRPr>
            </a:pPr>
            <a:r>
              <a:rPr sz="2400" b="1">
                <a:solidFill>
                  <a:srgbClr val="0E2A47"/>
                </a:solidFill>
              </a:rPr>
              <a:t>Transportation Guidance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0F05A56-EB10-4B07-B930-A15ED11ED242}"/>
              </a:ext>
            </a:extLst>
          </p:cNvPr>
          <p:cNvSpPr>
            <a:spLocks noGrp="1"/>
          </p:cNvSpPr>
          <p:nvPr/>
        </p:nvSpPr>
        <p:spPr>
          <a:xfrm>
            <a:off x="1143000" y="26479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Medical Visits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2F313B6-6EEE-4628-BDC0-EAF2D2321286}"/>
              </a:ext>
            </a:extLst>
          </p:cNvPr>
          <p:cNvSpPr>
            <a:spLocks noGrp="1"/>
          </p:cNvSpPr>
          <p:nvPr/>
        </p:nvSpPr>
        <p:spPr>
          <a:xfrm>
            <a:off x="1143000" y="331470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Grocery Shopping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F93AA9F-747D-460B-B72B-4BAE63B429B3}"/>
              </a:ext>
            </a:extLst>
          </p:cNvPr>
          <p:cNvSpPr>
            <a:spLocks noGrp="1"/>
          </p:cNvSpPr>
          <p:nvPr/>
        </p:nvSpPr>
        <p:spPr>
          <a:xfrm>
            <a:off x="1143000" y="39814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Local Transportation Resources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1EE6D0-A9D2-4622-8132-BB6E465DF1F8}"/>
              </a:ext>
            </a:extLst>
          </p:cNvPr>
          <p:cNvSpPr>
            <a:spLocks noGrp="1"/>
          </p:cNvSpPr>
          <p:nvPr/>
        </p:nvSpPr>
        <p:spPr>
          <a:xfrm>
            <a:off x="1143000" y="4552950"/>
            <a:ext cx="4000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Together, we identify transportation options</a:t>
            </a:r>
          </a:p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that fit your location and circumstances.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C22FD29-3E3C-4A83-BB15-8696C13E8C8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429250" cy="3619500"/>
          </a:xfrm>
          <a:prstGeom prst="roundRect">
            <a:avLst>
              <a:gd name="adj" fmla="val 3158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3F264B3-C3EC-4648-85B1-6F50B6BCBA22}"/>
              </a:ext>
            </a:extLst>
          </p:cNvPr>
          <p:cNvSpPr>
            <a:spLocks noGrp="1"/>
          </p:cNvSpPr>
          <p:nvPr/>
        </p:nvSpPr>
        <p:spPr>
          <a:xfrm>
            <a:off x="6419850" y="1828800"/>
            <a:ext cx="447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C8A44D"/>
                </a:solidFill>
              </a:defRPr>
            </a:pPr>
            <a:r>
              <a:rPr sz="2400" b="1">
                <a:solidFill>
                  <a:srgbClr val="C8A44D"/>
                </a:solidFill>
              </a:rPr>
              <a:t>Community Resource Connections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F441A72-6DFA-4A0C-A4BA-34454008DC52}"/>
              </a:ext>
            </a:extLst>
          </p:cNvPr>
          <p:cNvSpPr>
            <a:spLocks noGrp="1"/>
          </p:cNvSpPr>
          <p:nvPr/>
        </p:nvSpPr>
        <p:spPr>
          <a:xfrm>
            <a:off x="6419850" y="264795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Mental Health Counseling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C926466-779B-4469-8846-CF453DC087F0}"/>
              </a:ext>
            </a:extLst>
          </p:cNvPr>
          <p:cNvSpPr>
            <a:spLocks noGrp="1"/>
          </p:cNvSpPr>
          <p:nvPr/>
        </p:nvSpPr>
        <p:spPr>
          <a:xfrm>
            <a:off x="6419850" y="331470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Family Counseling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E60F948-C1A3-4060-9CFD-7E189B5FC27D}"/>
              </a:ext>
            </a:extLst>
          </p:cNvPr>
          <p:cNvSpPr>
            <a:spLocks noGrp="1"/>
          </p:cNvSpPr>
          <p:nvPr/>
        </p:nvSpPr>
        <p:spPr>
          <a:xfrm>
            <a:off x="6419850" y="3981450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Churches and Nonprofits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DE082BF-7A81-40DE-A157-6A7A8B8E5639}"/>
              </a:ext>
            </a:extLst>
          </p:cNvPr>
          <p:cNvSpPr>
            <a:spLocks noGrp="1"/>
          </p:cNvSpPr>
          <p:nvPr/>
        </p:nvSpPr>
        <p:spPr>
          <a:xfrm>
            <a:off x="6419850" y="4552950"/>
            <a:ext cx="4381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When needed, we make a warm handoff</a:t>
            </a:r>
          </a:p>
          <a:p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to trusted professional organizations.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D4FB147-8D5E-42F4-8347-1D6A8864E9D2}"/>
              </a:ext>
            </a:extLst>
          </p:cNvPr>
          <p:cNvSpPr>
            <a:spLocks noGrp="1"/>
          </p:cNvSpPr>
          <p:nvPr/>
        </p:nvSpPr>
        <p:spPr>
          <a:xfrm>
            <a:off x="762000" y="5619750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0E2A47"/>
                </a:solidFill>
              </a:defRPr>
            </a:pPr>
            <a:r>
              <a:rPr sz="1800" b="1">
                <a:solidFill>
                  <a:srgbClr val="0E2A47"/>
                </a:solidFill>
              </a:rPr>
              <a:t>For emergencies, call 911 · For crisis support, call 988</a:t>
            </a:r>
          </a:p>
        </p:txBody>
      </p:sp>
    </p:spTree>
    <p:extLst>
      <p:ext uri="{BB962C8B-B14F-4D97-AF65-F5344CB8AC3E}">
        <p14:creationId xmlns:p14="http://schemas.microsoft.com/office/powerpoint/2010/main" val="145541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04E7141B-C44F-44E0-8B95-AE17147480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8">
            <a:extLst>
              <a:ext uri="{FF2B5EF4-FFF2-40B4-BE49-F238E27FC236}">
                <a16:creationId xmlns:a16="http://schemas.microsoft.com/office/drawing/2014/main" id="{90F3F38F-C47A-4F28-B5CB-6855A5B41C1D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A Simple, Supportive Three-Step Process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2C124FB-CCB6-448D-8B76-F19F5742713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2F17FBC-CB9C-4B00-A111-0CE0CCD20B11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08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C605033-CAA9-419E-8C62-C9637273C774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B0F6A4-4941-409D-914C-C5C6A29E2967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12F29E0-F634-4152-A432-AD5E750ACB77}"/>
              </a:ext>
            </a:extLst>
          </p:cNvPr>
          <p:cNvSpPr>
            <a:spLocks noGrp="1"/>
          </p:cNvSpPr>
          <p:nvPr/>
        </p:nvSpPr>
        <p:spPr>
          <a:xfrm>
            <a:off x="1905000" y="2895600"/>
            <a:ext cx="7239000" cy="571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CB44BCAB-0D6B-4AED-8B93-4BE27E73EB67}"/>
              </a:ext>
            </a:extLst>
          </p:cNvPr>
          <p:cNvSpPr>
            <a:spLocks noGrp="1"/>
          </p:cNvSpPr>
          <p:nvPr/>
        </p:nvSpPr>
        <p:spPr>
          <a:xfrm>
            <a:off x="952500" y="2362200"/>
            <a:ext cx="1123950" cy="11239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444A95-C70C-472D-BC6F-EA3D7F0270D3}"/>
              </a:ext>
            </a:extLst>
          </p:cNvPr>
          <p:cNvSpPr>
            <a:spLocks noGrp="1"/>
          </p:cNvSpPr>
          <p:nvPr/>
        </p:nvSpPr>
        <p:spPr>
          <a:xfrm>
            <a:off x="95250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1AF0E2-B51D-4A00-A7C4-2E1E9FA30C01}"/>
              </a:ext>
            </a:extLst>
          </p:cNvPr>
          <p:cNvSpPr>
            <a:spLocks noGrp="1"/>
          </p:cNvSpPr>
          <p:nvPr/>
        </p:nvSpPr>
        <p:spPr>
          <a:xfrm>
            <a:off x="47625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Tell Us What You Need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AE42930-DABC-4B5B-815C-633F38C63B16}"/>
              </a:ext>
            </a:extLst>
          </p:cNvPr>
          <p:cNvSpPr>
            <a:spLocks noGrp="1"/>
          </p:cNvSpPr>
          <p:nvPr/>
        </p:nvSpPr>
        <p:spPr>
          <a:xfrm>
            <a:off x="19050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Call or visit us and</a:t>
            </a:r>
          </a:p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share your questions.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4E02C7D-C134-40D3-8F2B-1656CF8A8D09}"/>
              </a:ext>
            </a:extLst>
          </p:cNvPr>
          <p:cNvSpPr>
            <a:spLocks noGrp="1"/>
          </p:cNvSpPr>
          <p:nvPr/>
        </p:nvSpPr>
        <p:spPr>
          <a:xfrm>
            <a:off x="4476750" y="2362200"/>
            <a:ext cx="1123950" cy="11239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83394CD-89D2-41C6-937A-A8F56C81FD62}"/>
              </a:ext>
            </a:extLst>
          </p:cNvPr>
          <p:cNvSpPr>
            <a:spLocks noGrp="1"/>
          </p:cNvSpPr>
          <p:nvPr/>
        </p:nvSpPr>
        <p:spPr>
          <a:xfrm>
            <a:off x="447675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0E6279F-89D0-4E65-86D6-151850C80A71}"/>
              </a:ext>
            </a:extLst>
          </p:cNvPr>
          <p:cNvSpPr>
            <a:spLocks noGrp="1"/>
          </p:cNvSpPr>
          <p:nvPr/>
        </p:nvSpPr>
        <p:spPr>
          <a:xfrm>
            <a:off x="400050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We Review It Together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08F8901-EFB4-4BFB-A32A-54554965C4FE}"/>
              </a:ext>
            </a:extLst>
          </p:cNvPr>
          <p:cNvSpPr>
            <a:spLocks noGrp="1"/>
          </p:cNvSpPr>
          <p:nvPr/>
        </p:nvSpPr>
        <p:spPr>
          <a:xfrm>
            <a:off x="371475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We identify the right information</a:t>
            </a:r>
          </a:p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and next steps for your situation.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6789ECF-969A-4946-B9CF-61193AED96D3}"/>
              </a:ext>
            </a:extLst>
          </p:cNvPr>
          <p:cNvSpPr>
            <a:spLocks noGrp="1"/>
          </p:cNvSpPr>
          <p:nvPr/>
        </p:nvSpPr>
        <p:spPr>
          <a:xfrm>
            <a:off x="8001000" y="2362200"/>
            <a:ext cx="1123950" cy="11239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3644548-B297-407F-AA97-345B2FD6FA3A}"/>
              </a:ext>
            </a:extLst>
          </p:cNvPr>
          <p:cNvSpPr>
            <a:spLocks noGrp="1"/>
          </p:cNvSpPr>
          <p:nvPr/>
        </p:nvSpPr>
        <p:spPr>
          <a:xfrm>
            <a:off x="800100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D3222C-474F-44BF-9DFB-117386A4885C}"/>
              </a:ext>
            </a:extLst>
          </p:cNvPr>
          <p:cNvSpPr>
            <a:spLocks noGrp="1"/>
          </p:cNvSpPr>
          <p:nvPr/>
        </p:nvSpPr>
        <p:spPr>
          <a:xfrm>
            <a:off x="752475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We Connect and Follow Up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7120CF2-EADA-47B9-ABFC-A7BA1B717D23}"/>
              </a:ext>
            </a:extLst>
          </p:cNvPr>
          <p:cNvSpPr>
            <a:spLocks noGrp="1"/>
          </p:cNvSpPr>
          <p:nvPr/>
        </p:nvSpPr>
        <p:spPr>
          <a:xfrm>
            <a:off x="723900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We connect you to the right agency</a:t>
            </a:r>
          </a:p>
          <a:p>
            <a:pPr algn="ctr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and check on your progress.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7899960-AB1A-4F6E-A21D-099824917FFD}"/>
              </a:ext>
            </a:extLst>
          </p:cNvPr>
          <p:cNvSpPr>
            <a:spLocks noGrp="1"/>
          </p:cNvSpPr>
          <p:nvPr/>
        </p:nvSpPr>
        <p:spPr>
          <a:xfrm>
            <a:off x="1581150" y="5381625"/>
            <a:ext cx="9029700" cy="571500"/>
          </a:xfrm>
          <a:prstGeom prst="roundRect">
            <a:avLst>
              <a:gd name="adj" fmla="val 13333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A6FC7B1-58F0-496E-A6AA-5701808AFEB2}"/>
              </a:ext>
            </a:extLst>
          </p:cNvPr>
          <p:cNvSpPr>
            <a:spLocks noGrp="1"/>
          </p:cNvSpPr>
          <p:nvPr/>
        </p:nvSpPr>
        <p:spPr>
          <a:xfrm>
            <a:off x="1752600" y="5448300"/>
            <a:ext cx="8686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3D7A31"/>
                </a:solidFill>
              </a:defRPr>
            </a:pPr>
            <a:r>
              <a:rPr sz="1725" b="1">
                <a:solidFill>
                  <a:srgbClr val="3D7A31"/>
                </a:solidFill>
              </a:rPr>
              <a:t>We do more than provide a phone number—we help clarify your next action.</a:t>
            </a:r>
          </a:p>
        </p:txBody>
      </p:sp>
    </p:spTree>
    <p:extLst>
      <p:ext uri="{BB962C8B-B14F-4D97-AF65-F5344CB8AC3E}">
        <p14:creationId xmlns:p14="http://schemas.microsoft.com/office/powerpoint/2010/main" val="211944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DEA93DDD-ECBA-4F0D-AAF1-7D6AEE4669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9">
            <a:extLst>
              <a:ext uri="{FF2B5EF4-FFF2-40B4-BE49-F238E27FC236}">
                <a16:creationId xmlns:a16="http://schemas.microsoft.com/office/drawing/2014/main" id="{9A8CA794-40BA-40D7-A1B5-98D670EC884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One Letter Can Be the First Step to Solving Problems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CAE3EC-3D0C-48A0-898C-7F30662343C0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735A33-A37F-4A82-B971-55C9293944ED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09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F4D5FF-14E1-436B-8F56-5B868CA5BBFA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3D2278C-0EA0-4C2B-9BE0-FD3B58A4F02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43987E6-C67D-4BEE-A553-AE15D56B7D20}"/>
              </a:ext>
            </a:extLst>
          </p:cNvPr>
          <p:cNvSpPr>
            <a:spLocks noGrp="1"/>
          </p:cNvSpPr>
          <p:nvPr/>
        </p:nvSpPr>
        <p:spPr>
          <a:xfrm>
            <a:off x="800100" y="1485900"/>
            <a:ext cx="266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C8A44D"/>
                </a:solidFill>
              </a:defRPr>
            </a:pPr>
            <a:r>
              <a:rPr sz="2175" b="1">
                <a:solidFill>
                  <a:srgbClr val="C8A44D"/>
                </a:solidFill>
              </a:rPr>
              <a:t>For example…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CC57259-6A97-42E0-8142-43832A6E6E48}"/>
              </a:ext>
            </a:extLst>
          </p:cNvPr>
          <p:cNvSpPr>
            <a:spLocks noGrp="1"/>
          </p:cNvSpPr>
          <p:nvPr/>
        </p:nvSpPr>
        <p:spPr>
          <a:xfrm>
            <a:off x="781050" y="2114550"/>
            <a:ext cx="342900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736435A-621E-49A4-B7B9-42A16E40CFA6}"/>
              </a:ext>
            </a:extLst>
          </p:cNvPr>
          <p:cNvSpPr>
            <a:spLocks noGrp="1"/>
          </p:cNvSpPr>
          <p:nvPr/>
        </p:nvSpPr>
        <p:spPr>
          <a:xfrm>
            <a:off x="1066800" y="2609850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950" b="1">
                <a:solidFill>
                  <a:srgbClr val="0E2A47"/>
                </a:solidFill>
              </a:defRPr>
            </a:pPr>
            <a:r>
              <a:rPr sz="1950" b="1">
                <a:solidFill>
                  <a:srgbClr val="0E2A47"/>
                </a:solidFill>
              </a:rPr>
              <a:t>“I received a letter in English,</a:t>
            </a:r>
          </a:p>
          <a:p>
            <a:pPr algn="ctr">
              <a:buNone/>
              <a:defRPr sz="1950" b="1">
                <a:solidFill>
                  <a:srgbClr val="0E2A47"/>
                </a:solidFill>
              </a:defRPr>
            </a:pPr>
            <a:r>
              <a:rPr sz="1950" b="1">
                <a:solidFill>
                  <a:srgbClr val="0E2A47"/>
                </a:solidFill>
              </a:rPr>
              <a:t>but I do not understand what it means.”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018282C-2E6D-4838-B919-7649BF51D1AD}"/>
              </a:ext>
            </a:extLst>
          </p:cNvPr>
          <p:cNvSpPr>
            <a:spLocks noGrp="1"/>
          </p:cNvSpPr>
          <p:nvPr/>
        </p:nvSpPr>
        <p:spPr>
          <a:xfrm>
            <a:off x="1066800" y="39624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Do not put it off alone.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E29D46AC-0013-4F26-AA43-37367085964A}"/>
              </a:ext>
            </a:extLst>
          </p:cNvPr>
          <p:cNvSpPr>
            <a:spLocks noGrp="1"/>
          </p:cNvSpPr>
          <p:nvPr/>
        </p:nvSpPr>
        <p:spPr>
          <a:xfrm>
            <a:off x="4953000" y="20002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2D22953-6A4D-4D36-BE8D-418B09923E2F}"/>
              </a:ext>
            </a:extLst>
          </p:cNvPr>
          <p:cNvSpPr>
            <a:spLocks noGrp="1"/>
          </p:cNvSpPr>
          <p:nvPr/>
        </p:nvSpPr>
        <p:spPr>
          <a:xfrm>
            <a:off x="4953000" y="20193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7056F50-776A-4B69-9800-28A21ED9516C}"/>
              </a:ext>
            </a:extLst>
          </p:cNvPr>
          <p:cNvSpPr>
            <a:spLocks noGrp="1"/>
          </p:cNvSpPr>
          <p:nvPr/>
        </p:nvSpPr>
        <p:spPr>
          <a:xfrm>
            <a:off x="5810250" y="198120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Understand the Message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822B9F-C5B3-4EAA-B81E-AADD18B18949}"/>
              </a:ext>
            </a:extLst>
          </p:cNvPr>
          <p:cNvSpPr>
            <a:spLocks noGrp="1"/>
          </p:cNvSpPr>
          <p:nvPr/>
        </p:nvSpPr>
        <p:spPr>
          <a:xfrm>
            <a:off x="7620000" y="198120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What the letter is about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C6B48E2-86C6-4A37-9D07-58F243F44D3B}"/>
              </a:ext>
            </a:extLst>
          </p:cNvPr>
          <p:cNvSpPr>
            <a:spLocks noGrp="1"/>
          </p:cNvSpPr>
          <p:nvPr/>
        </p:nvSpPr>
        <p:spPr>
          <a:xfrm>
            <a:off x="4953000" y="2905125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9CBF78F-D48C-4D68-AB3D-7DFEFFC140BB}"/>
              </a:ext>
            </a:extLst>
          </p:cNvPr>
          <p:cNvSpPr>
            <a:spLocks noGrp="1"/>
          </p:cNvSpPr>
          <p:nvPr/>
        </p:nvSpPr>
        <p:spPr>
          <a:xfrm>
            <a:off x="4953000" y="2924175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6802479-B335-4EA6-A08E-F5F4CD412019}"/>
              </a:ext>
            </a:extLst>
          </p:cNvPr>
          <p:cNvSpPr>
            <a:spLocks noGrp="1"/>
          </p:cNvSpPr>
          <p:nvPr/>
        </p:nvSpPr>
        <p:spPr>
          <a:xfrm>
            <a:off x="5810250" y="2886075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Check the Deadline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742DABA-46A9-4F55-ACEE-D984695382D4}"/>
              </a:ext>
            </a:extLst>
          </p:cNvPr>
          <p:cNvSpPr>
            <a:spLocks noGrp="1"/>
          </p:cNvSpPr>
          <p:nvPr/>
        </p:nvSpPr>
        <p:spPr>
          <a:xfrm>
            <a:off x="7620000" y="28860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When action is due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0979F81A-FA9C-44E4-A1E0-FE5C9F79534E}"/>
              </a:ext>
            </a:extLst>
          </p:cNvPr>
          <p:cNvSpPr>
            <a:spLocks noGrp="1"/>
          </p:cNvSpPr>
          <p:nvPr/>
        </p:nvSpPr>
        <p:spPr>
          <a:xfrm>
            <a:off x="4953000" y="38100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6EB5B1B-850A-42AC-A972-EA2F6F28D764}"/>
              </a:ext>
            </a:extLst>
          </p:cNvPr>
          <p:cNvSpPr>
            <a:spLocks noGrp="1"/>
          </p:cNvSpPr>
          <p:nvPr/>
        </p:nvSpPr>
        <p:spPr>
          <a:xfrm>
            <a:off x="4953000" y="38290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67CB471-F778-4AB8-8E66-67715F22BD11}"/>
              </a:ext>
            </a:extLst>
          </p:cNvPr>
          <p:cNvSpPr>
            <a:spLocks noGrp="1"/>
          </p:cNvSpPr>
          <p:nvPr/>
        </p:nvSpPr>
        <p:spPr>
          <a:xfrm>
            <a:off x="5810250" y="37909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Prepare What Is Needed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BD6E1F7-86B5-4FC7-B1E1-67AE1A62F4D1}"/>
              </a:ext>
            </a:extLst>
          </p:cNvPr>
          <p:cNvSpPr>
            <a:spLocks noGrp="1"/>
          </p:cNvSpPr>
          <p:nvPr/>
        </p:nvSpPr>
        <p:spPr>
          <a:xfrm>
            <a:off x="7620000" y="379095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Which documents are required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A58A35D-0F06-4360-A245-2F20AEBCD514}"/>
              </a:ext>
            </a:extLst>
          </p:cNvPr>
          <p:cNvSpPr>
            <a:spLocks noGrp="1"/>
          </p:cNvSpPr>
          <p:nvPr/>
        </p:nvSpPr>
        <p:spPr>
          <a:xfrm>
            <a:off x="4953000" y="4714875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4A2F128-C5F5-42D6-BBA5-B2B4B6D3E757}"/>
              </a:ext>
            </a:extLst>
          </p:cNvPr>
          <p:cNvSpPr>
            <a:spLocks noGrp="1"/>
          </p:cNvSpPr>
          <p:nvPr/>
        </p:nvSpPr>
        <p:spPr>
          <a:xfrm>
            <a:off x="4953000" y="4733925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278B59D-31A8-4FFF-BE5B-60A874B244BD}"/>
              </a:ext>
            </a:extLst>
          </p:cNvPr>
          <p:cNvSpPr>
            <a:spLocks noGrp="1"/>
          </p:cNvSpPr>
          <p:nvPr/>
        </p:nvSpPr>
        <p:spPr>
          <a:xfrm>
            <a:off x="5810250" y="4695825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Contact the Right Agency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032385C-94C1-4CD4-A324-A3A4EB5B55E2}"/>
              </a:ext>
            </a:extLst>
          </p:cNvPr>
          <p:cNvSpPr>
            <a:spLocks noGrp="1"/>
          </p:cNvSpPr>
          <p:nvPr/>
        </p:nvSpPr>
        <p:spPr>
          <a:xfrm>
            <a:off x="7620000" y="469582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Where to ask for help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6F204D7-6B98-43DD-8A69-909C77F47ECB}"/>
              </a:ext>
            </a:extLst>
          </p:cNvPr>
          <p:cNvSpPr>
            <a:spLocks noGrp="1"/>
          </p:cNvSpPr>
          <p:nvPr/>
        </p:nvSpPr>
        <p:spPr>
          <a:xfrm>
            <a:off x="781050" y="547687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3D7A31"/>
                </a:solidFill>
              </a:defRPr>
            </a:pPr>
            <a:r>
              <a:rPr sz="1800" b="1">
                <a:solidFill>
                  <a:srgbClr val="3D7A31"/>
                </a:solidFill>
              </a:rPr>
              <a:t>No question is too small. What matters is getting started on time.</a:t>
            </a:r>
          </a:p>
        </p:txBody>
      </p:sp>
    </p:spTree>
    <p:extLst>
      <p:ext uri="{BB962C8B-B14F-4D97-AF65-F5344CB8AC3E}">
        <p14:creationId xmlns:p14="http://schemas.microsoft.com/office/powerpoint/2010/main" val="1660500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2407324B-FC19-45ED-B478-4550E9F649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10">
            <a:extLst>
              <a:ext uri="{FF2B5EF4-FFF2-40B4-BE49-F238E27FC236}">
                <a16:creationId xmlns:a16="http://schemas.microsoft.com/office/drawing/2014/main" id="{F5F00BA2-D4F4-459B-BAA6-DECAAD5D7505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Please Bring Just Three Things to Your Consultation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47A9CB-5998-4071-8BC0-EDBAA1EACA4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086C35-9EA9-40BB-BABF-E8680D765D88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10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2D70CC6-C353-48EF-944E-6E7209E7A6F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DCCF88-18CE-4A0E-9BDB-DE57D80868F4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A91269C-DE12-4435-B14C-BAE35F161D43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1A251E4-178B-46BD-941B-CE2ED8E0B976}"/>
              </a:ext>
            </a:extLst>
          </p:cNvPr>
          <p:cNvSpPr>
            <a:spLocks noGrp="1"/>
          </p:cNvSpPr>
          <p:nvPr/>
        </p:nvSpPr>
        <p:spPr>
          <a:xfrm>
            <a:off x="895350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4BBCD0-675A-4395-BAF4-5C1B79B9D8AF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Identification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442D4D4-8AF4-41BB-B14A-9AA137274BF3}"/>
              </a:ext>
            </a:extLst>
          </p:cNvPr>
          <p:cNvSpPr>
            <a:spLocks noGrp="1"/>
          </p:cNvSpPr>
          <p:nvPr/>
        </p:nvSpPr>
        <p:spPr>
          <a:xfrm>
            <a:off x="762000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An ID needed to verify your identity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B4916F-9419-4724-A17E-10432BFCA445}"/>
              </a:ext>
            </a:extLst>
          </p:cNvPr>
          <p:cNvSpPr>
            <a:spLocks noGrp="1"/>
          </p:cNvSpPr>
          <p:nvPr/>
        </p:nvSpPr>
        <p:spPr>
          <a:xfrm>
            <a:off x="4524375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CBDE06-063A-416E-9583-074AFABE338E}"/>
              </a:ext>
            </a:extLst>
          </p:cNvPr>
          <p:cNvSpPr>
            <a:spLocks noGrp="1"/>
          </p:cNvSpPr>
          <p:nvPr/>
        </p:nvSpPr>
        <p:spPr>
          <a:xfrm>
            <a:off x="4657725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40A3545-AC11-43F1-A742-664736578CEB}"/>
              </a:ext>
            </a:extLst>
          </p:cNvPr>
          <p:cNvSpPr>
            <a:spLocks noGrp="1"/>
          </p:cNvSpPr>
          <p:nvPr/>
        </p:nvSpPr>
        <p:spPr>
          <a:xfrm>
            <a:off x="4524375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Agency Letters or Notices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F7873FF-7F73-436C-8DB4-ECE9011EEA70}"/>
              </a:ext>
            </a:extLst>
          </p:cNvPr>
          <p:cNvSpPr>
            <a:spLocks noGrp="1"/>
          </p:cNvSpPr>
          <p:nvPr/>
        </p:nvSpPr>
        <p:spPr>
          <a:xfrm>
            <a:off x="4524375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Bring each letter with its envelope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851EB9F-9BFD-4F11-B8D1-8A4D26925377}"/>
              </a:ext>
            </a:extLst>
          </p:cNvPr>
          <p:cNvSpPr>
            <a:spLocks noGrp="1"/>
          </p:cNvSpPr>
          <p:nvPr/>
        </p:nvSpPr>
        <p:spPr>
          <a:xfrm>
            <a:off x="8286750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AEB79EC-4AAB-4864-8A97-71D625715A11}"/>
              </a:ext>
            </a:extLst>
          </p:cNvPr>
          <p:cNvSpPr>
            <a:spLocks noGrp="1"/>
          </p:cNvSpPr>
          <p:nvPr/>
        </p:nvSpPr>
        <p:spPr>
          <a:xfrm>
            <a:off x="8420100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6DC9AED-60A4-4A49-A209-937CCCEF66D1}"/>
              </a:ext>
            </a:extLst>
          </p:cNvPr>
          <p:cNvSpPr>
            <a:spLocks noGrp="1"/>
          </p:cNvSpPr>
          <p:nvPr/>
        </p:nvSpPr>
        <p:spPr>
          <a:xfrm>
            <a:off x="8286750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A Short List of Questions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F4F661B-8632-477C-8AF0-126BE3F84072}"/>
              </a:ext>
            </a:extLst>
          </p:cNvPr>
          <p:cNvSpPr>
            <a:spLocks noGrp="1"/>
          </p:cNvSpPr>
          <p:nvPr/>
        </p:nvSpPr>
        <p:spPr>
          <a:xfrm>
            <a:off x="8286750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Start with your most important question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F4AF12B6-CB24-4D33-82AF-1EE1A94A1ABC}"/>
              </a:ext>
            </a:extLst>
          </p:cNvPr>
          <p:cNvSpPr>
            <a:spLocks noGrp="1"/>
          </p:cNvSpPr>
          <p:nvPr/>
        </p:nvSpPr>
        <p:spPr>
          <a:xfrm>
            <a:off x="762000" y="4095750"/>
            <a:ext cx="10668000" cy="1333500"/>
          </a:xfrm>
          <a:prstGeom prst="roundRect">
            <a:avLst>
              <a:gd name="adj" fmla="val 8571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F2B316B-F698-4C74-AA51-1317DA233E14}"/>
              </a:ext>
            </a:extLst>
          </p:cNvPr>
          <p:cNvSpPr>
            <a:spLocks noGrp="1"/>
          </p:cNvSpPr>
          <p:nvPr/>
        </p:nvSpPr>
        <p:spPr>
          <a:xfrm>
            <a:off x="1066800" y="4295775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Protect Your Personal Information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CA9C001-155B-42C4-995C-D01F240C3672}"/>
              </a:ext>
            </a:extLst>
          </p:cNvPr>
          <p:cNvSpPr>
            <a:spLocks noGrp="1"/>
          </p:cNvSpPr>
          <p:nvPr/>
        </p:nvSpPr>
        <p:spPr>
          <a:xfrm>
            <a:off x="1066800" y="4819650"/>
            <a:ext cx="9858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Do not enter your Social Security number, banking information, or original medical records on an intake form or web form.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9AA1A2A-017C-4FFA-AE12-C5265B677EAC}"/>
              </a:ext>
            </a:extLst>
          </p:cNvPr>
          <p:cNvSpPr>
            <a:spLocks noGrp="1"/>
          </p:cNvSpPr>
          <p:nvPr/>
        </p:nvSpPr>
        <p:spPr>
          <a:xfrm>
            <a:off x="762000" y="5715000"/>
            <a:ext cx="1066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D7A31"/>
                </a:solidFill>
              </a:defRPr>
            </a:pPr>
            <a:r>
              <a:rPr sz="1650" b="1">
                <a:solidFill>
                  <a:srgbClr val="3D7A31"/>
                </a:solidFill>
              </a:rPr>
              <a:t>We use only the minimum information needed for your consultation.</a:t>
            </a:r>
          </a:p>
        </p:txBody>
      </p:sp>
    </p:spTree>
    <p:extLst>
      <p:ext uri="{BB962C8B-B14F-4D97-AF65-F5344CB8AC3E}">
        <p14:creationId xmlns:p14="http://schemas.microsoft.com/office/powerpoint/2010/main" val="143504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538154E2-6AE4-4553-AD6E-04FF7BC6C6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11">
            <a:extLst>
              <a:ext uri="{FF2B5EF4-FFF2-40B4-BE49-F238E27FC236}">
                <a16:creationId xmlns:a16="http://schemas.microsoft.com/office/drawing/2014/main" id="{D02E3197-6BC5-4A0F-B5B4-504EEE2A098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If You Need Help Today, Please Complete the Request Form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134B28D-2433-4605-A0F1-F58C882B3206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739AFA-B554-44B7-B7E8-7D395BE46F5E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11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0ACF2-ECBB-4444-B6AD-E3925945419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9D8FC60-B309-43E9-ABFE-F456C611196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F91F42C-20B9-410A-AF56-0B85B5B0E268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4762500" cy="388620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741108-1C08-42A6-A848-9B08C6CDC641}"/>
              </a:ext>
            </a:extLst>
          </p:cNvPr>
          <p:cNvSpPr>
            <a:spLocks noGrp="1"/>
          </p:cNvSpPr>
          <p:nvPr/>
        </p:nvSpPr>
        <p:spPr>
          <a:xfrm>
            <a:off x="1123950" y="1762125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0E2A47"/>
                </a:solidFill>
              </a:defRPr>
            </a:pPr>
            <a:r>
              <a:rPr sz="2250" b="1">
                <a:solidFill>
                  <a:srgbClr val="0E2A47"/>
                </a:solidFill>
              </a:rPr>
              <a:t>On-Site Consultation Request Form</a:t>
            </a: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32BF808-52BD-4DB4-807E-137488110DE9}"/>
              </a:ext>
            </a:extLst>
          </p:cNvPr>
          <p:cNvSpPr>
            <a:spLocks noGrp="1"/>
          </p:cNvSpPr>
          <p:nvPr/>
        </p:nvSpPr>
        <p:spPr>
          <a:xfrm>
            <a:off x="1066800" y="2514600"/>
            <a:ext cx="571500" cy="5715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F3278E-7ADA-44D4-A4C3-3652CDFAA199}"/>
              </a:ext>
            </a:extLst>
          </p:cNvPr>
          <p:cNvSpPr>
            <a:spLocks noGrp="1"/>
          </p:cNvSpPr>
          <p:nvPr/>
        </p:nvSpPr>
        <p:spPr>
          <a:xfrm>
            <a:off x="1066800" y="2552700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88B199B-524A-410A-B611-7150618FC424}"/>
              </a:ext>
            </a:extLst>
          </p:cNvPr>
          <p:cNvSpPr>
            <a:spLocks noGrp="1"/>
          </p:cNvSpPr>
          <p:nvPr/>
        </p:nvSpPr>
        <p:spPr>
          <a:xfrm>
            <a:off x="1866900" y="2543175"/>
            <a:ext cx="304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Name and Phone Number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E57D2F5-7B11-4B76-A4F0-0C756DAE977D}"/>
              </a:ext>
            </a:extLst>
          </p:cNvPr>
          <p:cNvSpPr>
            <a:spLocks noGrp="1"/>
          </p:cNvSpPr>
          <p:nvPr/>
        </p:nvSpPr>
        <p:spPr>
          <a:xfrm>
            <a:off x="1066800" y="3324225"/>
            <a:ext cx="571500" cy="5715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6C0435-8F27-49CE-BB37-A685C425A2FA}"/>
              </a:ext>
            </a:extLst>
          </p:cNvPr>
          <p:cNvSpPr>
            <a:spLocks noGrp="1"/>
          </p:cNvSpPr>
          <p:nvPr/>
        </p:nvSpPr>
        <p:spPr>
          <a:xfrm>
            <a:off x="1066800" y="3362325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EA6D33-213D-4EF6-9271-B9C42CA9C9EF}"/>
              </a:ext>
            </a:extLst>
          </p:cNvPr>
          <p:cNvSpPr>
            <a:spLocks noGrp="1"/>
          </p:cNvSpPr>
          <p:nvPr/>
        </p:nvSpPr>
        <p:spPr>
          <a:xfrm>
            <a:off x="1866900" y="3352800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Area Where You Need Help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ED4CE50E-E784-465D-9132-D6E94670F04A}"/>
              </a:ext>
            </a:extLst>
          </p:cNvPr>
          <p:cNvSpPr>
            <a:spLocks noGrp="1"/>
          </p:cNvSpPr>
          <p:nvPr/>
        </p:nvSpPr>
        <p:spPr>
          <a:xfrm>
            <a:off x="1066800" y="4133850"/>
            <a:ext cx="571500" cy="5715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0A2488-6B26-4FB0-B80A-A25369695329}"/>
              </a:ext>
            </a:extLst>
          </p:cNvPr>
          <p:cNvSpPr>
            <a:spLocks noGrp="1"/>
          </p:cNvSpPr>
          <p:nvPr/>
        </p:nvSpPr>
        <p:spPr>
          <a:xfrm>
            <a:off x="1066800" y="4171950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CDD7C0-6295-4952-BF11-D926A700413F}"/>
              </a:ext>
            </a:extLst>
          </p:cNvPr>
          <p:cNvSpPr>
            <a:spLocks noGrp="1"/>
          </p:cNvSpPr>
          <p:nvPr/>
        </p:nvSpPr>
        <p:spPr>
          <a:xfrm>
            <a:off x="1866900" y="4162425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Best Time to Contact You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0595F13-696D-434C-ABB9-20AED59787A6}"/>
              </a:ext>
            </a:extLst>
          </p:cNvPr>
          <p:cNvSpPr>
            <a:spLocks noGrp="1"/>
          </p:cNvSpPr>
          <p:nvPr/>
        </p:nvSpPr>
        <p:spPr>
          <a:xfrm>
            <a:off x="1123950" y="48577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After completing the form, give it to a KSLC staff member.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8375872-1438-4B15-A172-22C5E7783AEF}"/>
              </a:ext>
            </a:extLst>
          </p:cNvPr>
          <p:cNvSpPr>
            <a:spLocks noGrp="1"/>
          </p:cNvSpPr>
          <p:nvPr/>
        </p:nvSpPr>
        <p:spPr>
          <a:xfrm>
            <a:off x="6381750" y="2028825"/>
            <a:ext cx="4381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The form is a simple first step</a:t>
            </a:r>
          </a:p>
          <a:p>
            <a:pPr algn="ctr">
              <a:buNone/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toward scheduling a consultation.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5D90D70-0851-4DC7-8BFB-8EE1A0A17DD5}"/>
              </a:ext>
            </a:extLst>
          </p:cNvPr>
          <p:cNvSpPr>
            <a:spLocks noGrp="1"/>
          </p:cNvSpPr>
          <p:nvPr/>
        </p:nvSpPr>
        <p:spPr>
          <a:xfrm>
            <a:off x="6381750" y="3371850"/>
            <a:ext cx="4381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You do not need to provide every detail.</a:t>
            </a:r>
          </a:p>
          <a:p>
            <a:pPr algn="ctr">
              <a:buNone/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We will review your needs together when we contact you.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D6270C4-6E6B-4457-9F5F-7C0CFE1DEB9C}"/>
              </a:ext>
            </a:extLst>
          </p:cNvPr>
          <p:cNvSpPr>
            <a:spLocks noGrp="1"/>
          </p:cNvSpPr>
          <p:nvPr/>
        </p:nvSpPr>
        <p:spPr>
          <a:xfrm>
            <a:off x="6457950" y="4667250"/>
            <a:ext cx="4229100" cy="685800"/>
          </a:xfrm>
          <a:prstGeom prst="roundRect">
            <a:avLst>
              <a:gd name="adj" fmla="val 11111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1C7ECB4-8B1A-43EB-943A-57A548DE39B5}"/>
              </a:ext>
            </a:extLst>
          </p:cNvPr>
          <p:cNvSpPr>
            <a:spLocks noGrp="1"/>
          </p:cNvSpPr>
          <p:nvPr/>
        </p:nvSpPr>
        <p:spPr>
          <a:xfrm>
            <a:off x="6648450" y="4791075"/>
            <a:ext cx="3848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All Services Are Free</a:t>
            </a:r>
          </a:p>
        </p:txBody>
      </p:sp>
    </p:spTree>
    <p:extLst>
      <p:ext uri="{BB962C8B-B14F-4D97-AF65-F5344CB8AC3E}">
        <p14:creationId xmlns:p14="http://schemas.microsoft.com/office/powerpoint/2010/main" val="13074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81B500-6EAC-4AB8-80B5-001146D54A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3CDEC2A-DEE0-4180-B5AF-476B1B78C9F0}"/>
              </a:ext>
            </a:extLst>
          </p:cNvPr>
          <p:cNvSpPr>
            <a:spLocks noGrp="1"/>
          </p:cNvSpPr>
          <p:nvPr/>
        </p:nvSpPr>
        <p:spPr>
          <a:xfrm>
            <a:off x="723900" y="666750"/>
            <a:ext cx="7334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You Are Not Alone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73A0A09-1327-4C37-8D53-AC43B6EED56E}"/>
              </a:ext>
            </a:extLst>
          </p:cNvPr>
          <p:cNvSpPr>
            <a:spLocks noGrp="1"/>
          </p:cNvSpPr>
          <p:nvPr/>
        </p:nvSpPr>
        <p:spPr>
          <a:xfrm>
            <a:off x="762000" y="1466850"/>
            <a:ext cx="7429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KSLC is with you—from your first question through the next step.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F03ABA3-0CF8-4130-9816-884207EBA20D}"/>
              </a:ext>
            </a:extLst>
          </p:cNvPr>
          <p:cNvSpPr>
            <a:spLocks noGrp="1"/>
          </p:cNvSpPr>
          <p:nvPr/>
        </p:nvSpPr>
        <p:spPr>
          <a:xfrm>
            <a:off x="704850" y="2362200"/>
            <a:ext cx="6553200" cy="2667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3637BE0-EFD9-46D1-9992-09E320FFD9E0}"/>
              </a:ext>
            </a:extLst>
          </p:cNvPr>
          <p:cNvSpPr>
            <a:spLocks noGrp="1"/>
          </p:cNvSpPr>
          <p:nvPr/>
        </p:nvSpPr>
        <p:spPr>
          <a:xfrm>
            <a:off x="1047750" y="2647950"/>
            <a:ext cx="190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3D7A31"/>
                </a:solidFill>
              </a:defRPr>
            </a:pPr>
            <a:r>
              <a:rPr sz="1650" b="1">
                <a:solidFill>
                  <a:srgbClr val="3D7A31"/>
                </a:solidFill>
              </a:rPr>
              <a:t>Main Phone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18DC06-B87C-4009-BC37-5DB9A2465E1B}"/>
              </a:ext>
            </a:extLst>
          </p:cNvPr>
          <p:cNvSpPr>
            <a:spLocks noGrp="1"/>
          </p:cNvSpPr>
          <p:nvPr/>
        </p:nvSpPr>
        <p:spPr>
          <a:xfrm>
            <a:off x="1047750" y="3086100"/>
            <a:ext cx="561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657) 239-0226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7D121D-0C10-4E28-A177-B20CE3859CFB}"/>
              </a:ext>
            </a:extLst>
          </p:cNvPr>
          <p:cNvSpPr>
            <a:spLocks noGrp="1"/>
          </p:cNvSpPr>
          <p:nvPr/>
        </p:nvSpPr>
        <p:spPr>
          <a:xfrm>
            <a:off x="1047750" y="3895725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Website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A066545-684A-42AC-9CD2-6014C8BADE68}"/>
              </a:ext>
            </a:extLst>
          </p:cNvPr>
          <p:cNvSpPr>
            <a:spLocks noGrp="1"/>
          </p:cNvSpPr>
          <p:nvPr/>
        </p:nvSpPr>
        <p:spPr>
          <a:xfrm>
            <a:off x="1047750" y="4295775"/>
            <a:ext cx="561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175" b="1">
                <a:solidFill>
                  <a:srgbClr val="0E2A47"/>
                </a:solidFill>
              </a:defRPr>
            </a:pPr>
            <a:r>
              <a:rPr sz="2175" b="1">
                <a:solidFill>
                  <a:srgbClr val="0E2A47"/>
                </a:solidFill>
              </a:rPr>
              <a:t>www.kslcampus.org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62A6FF3-20CF-4E33-B81F-EB11F66FCEF0}"/>
              </a:ext>
            </a:extLst>
          </p:cNvPr>
          <p:cNvSpPr>
            <a:spLocks noGrp="1"/>
          </p:cNvSpPr>
          <p:nvPr/>
        </p:nvSpPr>
        <p:spPr>
          <a:xfrm>
            <a:off x="8020050" y="1809750"/>
            <a:ext cx="3105150" cy="3619500"/>
          </a:xfrm>
          <a:prstGeom prst="roundRect">
            <a:avLst>
              <a:gd name="adj" fmla="val 3681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26" name="그림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39150" y="2152650"/>
            <a:ext cx="2266950" cy="226695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D9A8AF5B-7172-4367-A1F3-A909614B56CB}"/>
              </a:ext>
            </a:extLst>
          </p:cNvPr>
          <p:cNvSpPr>
            <a:spLocks noGrp="1"/>
          </p:cNvSpPr>
          <p:nvPr/>
        </p:nvSpPr>
        <p:spPr>
          <a:xfrm>
            <a:off x="8172450" y="4552950"/>
            <a:ext cx="2800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E2A47"/>
                </a:solidFill>
              </a:defRPr>
            </a:pPr>
            <a:r>
              <a:rPr sz="1500" b="1">
                <a:solidFill>
                  <a:srgbClr val="0E2A47"/>
                </a:solidFill>
              </a:rPr>
              <a:t>Use your phone camera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C981A50-056D-4855-81AB-171F22DA5CCB}"/>
              </a:ext>
            </a:extLst>
          </p:cNvPr>
          <p:cNvSpPr>
            <a:spLocks noGrp="1"/>
          </p:cNvSpPr>
          <p:nvPr/>
        </p:nvSpPr>
        <p:spPr>
          <a:xfrm>
            <a:off x="8172450" y="4886325"/>
            <a:ext cx="2800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0E2A47"/>
                </a:solidFill>
              </a:defRPr>
            </a:pPr>
            <a:r>
              <a:rPr sz="1500" b="1">
                <a:solidFill>
                  <a:srgbClr val="0E2A47"/>
                </a:solidFill>
              </a:rPr>
              <a:t>to scan the QR code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980D818-5CC4-43F4-A5D0-0E41D521BCE7}"/>
              </a:ext>
            </a:extLst>
          </p:cNvPr>
          <p:cNvSpPr>
            <a:spLocks noGrp="1"/>
          </p:cNvSpPr>
          <p:nvPr/>
        </p:nvSpPr>
        <p:spPr>
          <a:xfrm>
            <a:off x="762000" y="5715000"/>
            <a:ext cx="1047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7342 Orangethorpe Ave. #B-109 · Buena Park, CA 90621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8B17D8-E8AE-454D-9375-D64476A58141}"/>
              </a:ext>
            </a:extLst>
          </p:cNvPr>
          <p:cNvSpPr>
            <a:spLocks noGrp="1"/>
          </p:cNvSpPr>
          <p:nvPr/>
        </p:nvSpPr>
        <p:spPr>
          <a:xfrm>
            <a:off x="762000" y="6191250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C8A44D"/>
                </a:solidFill>
              </a:defRPr>
            </a:pPr>
            <a:r>
              <a:rPr sz="1275" b="1">
                <a:solidFill>
                  <a:srgbClr val="C8A44D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4967717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1969</Words>
  <Application>Microsoft Office PowerPoint</Application>
  <DocSecurity>0</DocSecurity>
  <PresentationFormat>와이드스크린</PresentationFormat>
  <Paragraphs>270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Sang Bae</cp:lastModifiedBy>
  <cp:revision>1</cp:revision>
  <dcterms:created xsi:type="dcterms:W3CDTF">2026-09-06T06:50:35Z</dcterms:created>
  <dcterms:modified xsi:type="dcterms:W3CDTF">2026-09-06T06:55:20Z</dcterms:modified>
</cp:coreProperties>
</file>